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22"/>
  </p:notesMasterIdLst>
  <p:handoutMasterIdLst>
    <p:handoutMasterId r:id="rId23"/>
  </p:handoutMasterIdLst>
  <p:sldIdLst>
    <p:sldId id="281" r:id="rId5"/>
    <p:sldId id="314" r:id="rId6"/>
    <p:sldId id="282" r:id="rId7"/>
    <p:sldId id="309" r:id="rId8"/>
    <p:sldId id="329" r:id="rId9"/>
    <p:sldId id="307" r:id="rId10"/>
    <p:sldId id="302" r:id="rId11"/>
    <p:sldId id="301" r:id="rId12"/>
    <p:sldId id="308" r:id="rId13"/>
    <p:sldId id="319" r:id="rId14"/>
    <p:sldId id="332" r:id="rId15"/>
    <p:sldId id="325" r:id="rId16"/>
    <p:sldId id="324" r:id="rId17"/>
    <p:sldId id="326" r:id="rId18"/>
    <p:sldId id="321" r:id="rId19"/>
    <p:sldId id="333" r:id="rId20"/>
    <p:sldId id="323" r:id="rId21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60" userDrawn="1">
          <p15:clr>
            <a:srgbClr val="A4A3A4"/>
          </p15:clr>
        </p15:guide>
        <p15:guide id="2" pos="7392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9" autoAdjust="0"/>
    <p:restoredTop sz="96804" autoAdjust="0"/>
  </p:normalViewPr>
  <p:slideViewPr>
    <p:cSldViewPr snapToGrid="0">
      <p:cViewPr varScale="1">
        <p:scale>
          <a:sx n="110" d="100"/>
          <a:sy n="110" d="100"/>
        </p:scale>
        <p:origin x="534" y="108"/>
      </p:cViewPr>
      <p:guideLst>
        <p:guide pos="360"/>
        <p:guide pos="7392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0"/>
    </p:cViewPr>
  </p:sorter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9EB018AA-DEA7-448F-AE2F-C3D13A0F02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FB87A71-96EB-4108-95A3-855A4C3601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B76E27F-ECB6-488E-91AF-FFF40050CA53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2023/12/21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45591A-E83D-4F8A-B064-12B29D3154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7AF2308-535F-471C-9423-3467454C92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661E857-36B8-43F1-9D87-FE508167BCE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002314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2A6548A-A6DF-4E6D-A063-343A6E919A1C}" type="datetime1">
              <a:rPr lang="zh-TW" altLang="en-US" smtClean="0"/>
              <a:pPr/>
              <a:t>2023/12/21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CFAAAB6-A2C6-4A85-A3A1-98EFBA61C967}" type="slidenum">
              <a:rPr lang="en-US" altLang="zh-TW" smtClean="0"/>
              <a:pPr/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767529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b="0" i="0">
              <a:effectLst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ID=d924773e-9a16-4d6d-9803-8cb819e99682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
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Recipe=text_billboard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
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Type=TextOnly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
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Variant=0
FamilyID=AccentBoxWalbaum_Zero</a:t>
            </a:r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EAA36B1-75F6-458C-B388-8BC01E9857C8}" type="slidenum">
              <a:rPr lang="en-US" altLang="zh-TW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320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矩形 6">
            <a:extLst>
              <a:ext uri="{FF2B5EF4-FFF2-40B4-BE49-F238E27FC236}">
                <a16:creationId xmlns:a16="http://schemas.microsoft.com/office/drawing/2014/main" id="{BC5C50C9-5CB7-4938-BEDF-DD2FC7529FA9}"/>
              </a:ext>
            </a:extLst>
          </p:cNvPr>
          <p:cNvSpPr/>
          <p:nvPr userDrawn="1"/>
        </p:nvSpPr>
        <p:spPr>
          <a:xfrm>
            <a:off x="1528762" y="1473243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368" y="1664208"/>
            <a:ext cx="8586216" cy="2176272"/>
          </a:xfrm>
        </p:spPr>
        <p:txBody>
          <a:bodyPr rtlCol="0" anchor="ctr">
            <a:normAutofit/>
          </a:bodyPr>
          <a:lstStyle>
            <a:lvl1pPr algn="ctr">
              <a:defRPr sz="6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87168" y="4142232"/>
            <a:ext cx="7223760" cy="685800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2669640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 3 張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矩形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78408"/>
            <a:ext cx="4059936" cy="1106424"/>
          </a:xfrm>
        </p:spPr>
        <p:txBody>
          <a:bodyPr rtlCol="0" anchor="ctr">
            <a:normAutofit/>
          </a:bodyPr>
          <a:lstStyle>
            <a:lvl1pPr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59152"/>
            <a:ext cx="4059936" cy="3429000"/>
          </a:xfrm>
        </p:spPr>
        <p:txBody>
          <a:bodyPr rtlCol="0"/>
          <a:lstStyle>
            <a:lvl1pPr marL="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1120" y="566928"/>
            <a:ext cx="2871216" cy="2340864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圖片版面配置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43016" y="566928"/>
            <a:ext cx="2871216" cy="2340864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B3EDCB6-603C-4A22-80E6-232A6202452A}"/>
              </a:ext>
            </a:extLst>
          </p:cNvPr>
          <p:cNvSpPr/>
          <p:nvPr userDrawn="1"/>
        </p:nvSpPr>
        <p:spPr>
          <a:xfrm>
            <a:off x="877459" y="2121408"/>
            <a:ext cx="395865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7" name="圖片版面配置區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843016" y="3108960"/>
            <a:ext cx="5989320" cy="305409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8" name="日期版面配置區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7971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 4 張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矩形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7324344" y="630936"/>
            <a:ext cx="4517136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0" y="978408"/>
            <a:ext cx="3721608" cy="1106424"/>
          </a:xfrm>
        </p:spPr>
        <p:txBody>
          <a:bodyPr rtlCol="0" anchor="ctr">
            <a:normAutofit/>
          </a:bodyPr>
          <a:lstStyle>
            <a:lvl1pPr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7328" y="630936"/>
            <a:ext cx="3246120" cy="268833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圖片版面配置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1480" y="630936"/>
            <a:ext cx="3246120" cy="268833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7260336" y="117957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7" name="圖片版面配置區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1480" y="3438144"/>
            <a:ext cx="3246120" cy="268833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8" name="日期版面配置區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25280B1-DD77-4ADB-A6FC-71309BCB66E1}"/>
              </a:ext>
            </a:extLst>
          </p:cNvPr>
          <p:cNvSpPr/>
          <p:nvPr userDrawn="1"/>
        </p:nvSpPr>
        <p:spPr>
          <a:xfrm>
            <a:off x="7792216" y="2185416"/>
            <a:ext cx="3683187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6" name="圖片版面配置區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67328" y="3438144"/>
            <a:ext cx="3246120" cy="268833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A0D33A8D-B0BB-4920-AAC4-6EE9952AA5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72400" y="3099816"/>
            <a:ext cx="3721100" cy="447675"/>
          </a:xfrm>
        </p:spPr>
        <p:txBody>
          <a:bodyPr rtlCol="0"/>
          <a:lstStyle>
            <a:lvl1pPr marL="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1" name="文字版面配置區 7">
            <a:extLst>
              <a:ext uri="{FF2B5EF4-FFF2-40B4-BE49-F238E27FC236}">
                <a16:creationId xmlns:a16="http://schemas.microsoft.com/office/drawing/2014/main" id="{FC2F80E1-DA5D-4EBA-BDBC-FFD24776ED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772400" y="4215384"/>
            <a:ext cx="3721100" cy="447675"/>
          </a:xfrm>
        </p:spPr>
        <p:txBody>
          <a:bodyPr rtlCol="0"/>
          <a:lstStyle>
            <a:lvl1pPr marL="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文字版面配置區 7">
            <a:extLst>
              <a:ext uri="{FF2B5EF4-FFF2-40B4-BE49-F238E27FC236}">
                <a16:creationId xmlns:a16="http://schemas.microsoft.com/office/drawing/2014/main" id="{536A3E74-5D94-4FE5-A5F8-7DA032AD48A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772400" y="5321808"/>
            <a:ext cx="3721100" cy="447675"/>
          </a:xfrm>
        </p:spPr>
        <p:txBody>
          <a:bodyPr rtlCol="0"/>
          <a:lstStyle>
            <a:lvl1pPr marL="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3" name="圖片版面配置區 14">
            <a:extLst>
              <a:ext uri="{FF2B5EF4-FFF2-40B4-BE49-F238E27FC236}">
                <a16:creationId xmlns:a16="http://schemas.microsoft.com/office/drawing/2014/main" id="{A36D2011-9E99-44AA-8612-4EEBAAA5D03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772400" y="2532888"/>
            <a:ext cx="457200" cy="457200"/>
          </a:xfrm>
        </p:spPr>
        <p:txBody>
          <a:bodyPr rtlCol="0" anchor="ctr"/>
          <a:lstStyle>
            <a:lvl1pPr algn="ctr">
              <a:buNone/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圖示</a:t>
            </a:r>
          </a:p>
        </p:txBody>
      </p:sp>
      <p:sp>
        <p:nvSpPr>
          <p:cNvPr id="24" name="圖片版面配置區 14">
            <a:extLst>
              <a:ext uri="{FF2B5EF4-FFF2-40B4-BE49-F238E27FC236}">
                <a16:creationId xmlns:a16="http://schemas.microsoft.com/office/drawing/2014/main" id="{80B0958E-0709-4604-ADAF-A6137275F31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72400" y="3630168"/>
            <a:ext cx="457200" cy="457200"/>
          </a:xfrm>
        </p:spPr>
        <p:txBody>
          <a:bodyPr rtlCol="0" anchor="ctr"/>
          <a:lstStyle>
            <a:lvl1pPr algn="ctr">
              <a:buNone/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圖示</a:t>
            </a:r>
          </a:p>
        </p:txBody>
      </p:sp>
      <p:sp>
        <p:nvSpPr>
          <p:cNvPr id="25" name="圖片版面配置區 14">
            <a:extLst>
              <a:ext uri="{FF2B5EF4-FFF2-40B4-BE49-F238E27FC236}">
                <a16:creationId xmlns:a16="http://schemas.microsoft.com/office/drawing/2014/main" id="{F4A09204-1398-472F-B713-0AD4918877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772400" y="4754880"/>
            <a:ext cx="457200" cy="457200"/>
          </a:xfrm>
        </p:spPr>
        <p:txBody>
          <a:bodyPr rtlCol="0" anchor="ctr"/>
          <a:lstStyle>
            <a:lvl1pPr algn="ctr">
              <a:buNone/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圖示</a:t>
            </a:r>
          </a:p>
        </p:txBody>
      </p:sp>
    </p:spTree>
    <p:extLst>
      <p:ext uri="{BB962C8B-B14F-4D97-AF65-F5344CB8AC3E}">
        <p14:creationId xmlns:p14="http://schemas.microsoft.com/office/powerpoint/2010/main" val="3439343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矩形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 rtlCol="0">
            <a:normAutofit/>
          </a:bodyPr>
          <a:lstStyle>
            <a:lvl1pPr>
              <a:defRPr sz="5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0994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 noProof="0"/>
              <a:t>20XX/9/4</a:t>
            </a:r>
            <a:endParaRPr lang="zh-TW" altLang="en-US" noProof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060377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矩形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 rtlCol="0"/>
          <a:lstStyle>
            <a:lvl1pPr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 rtlCol="0">
            <a:normAutofit/>
          </a:bodyPr>
          <a:lstStyle>
            <a:lvl1pPr marL="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7224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矩形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圖片預留位置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 rtlCol="0">
            <a:normAutofit/>
          </a:bodyPr>
          <a:lstStyle>
            <a:lvl1pPr marL="0" indent="0">
              <a:buNone/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 rtlCol="0">
            <a:normAutofit/>
          </a:bodyPr>
          <a:lstStyle>
            <a:lvl1pPr marL="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3248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4064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064" y="3355848"/>
            <a:ext cx="6272784" cy="2825496"/>
          </a:xfrm>
        </p:spPr>
        <p:txBody>
          <a:bodyPr rtlCol="0"/>
          <a:lstStyle>
            <a:lvl1pPr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648" y="6356350"/>
            <a:ext cx="41148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CC47E32-D289-4A1B-A3C7-A355CD5572E8}"/>
              </a:ext>
            </a:extLst>
          </p:cNvPr>
          <p:cNvSpPr/>
          <p:nvPr userDrawn="1"/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603504"/>
            <a:ext cx="4050792" cy="5577840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</p:spTree>
    <p:extLst>
      <p:ext uri="{BB962C8B-B14F-4D97-AF65-F5344CB8AC3E}">
        <p14:creationId xmlns:p14="http://schemas.microsoft.com/office/powerpoint/2010/main" val="3812587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 2 張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72784" cy="2825496"/>
          </a:xfrm>
        </p:spPr>
        <p:txBody>
          <a:bodyPr rtlCol="0"/>
          <a:lstStyle>
            <a:lvl1pPr marL="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05272" y="6356350"/>
            <a:ext cx="128016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850392" y="36576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80960" y="4352544"/>
            <a:ext cx="4507992" cy="250545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圖片版面配置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80960" y="0"/>
            <a:ext cx="4507992" cy="4123944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EFA3CC7-31ED-4E5A-87A6-AA1D8F4251FC}"/>
              </a:ext>
            </a:extLst>
          </p:cNvPr>
          <p:cNvSpPr/>
          <p:nvPr userDrawn="1"/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78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矩形 6">
            <a:extLst>
              <a:ext uri="{FF2B5EF4-FFF2-40B4-BE49-F238E27FC236}">
                <a16:creationId xmlns:a16="http://schemas.microsoft.com/office/drawing/2014/main" id="{B541A812-4D3F-4D65-BA64-BA64E37F2C1D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7013448" cy="2990088"/>
          </a:xfrm>
        </p:spPr>
        <p:txBody>
          <a:bodyPr rtlCol="0" anchor="ctr">
            <a:normAutofit/>
          </a:bodyPr>
          <a:lstStyle>
            <a:lvl1pPr>
              <a:defRPr sz="5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3648" y="1938528"/>
            <a:ext cx="2688336" cy="2990088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716BBE9-8A9C-450B-A235-677945C7ED44}"/>
              </a:ext>
            </a:extLst>
          </p:cNvPr>
          <p:cNvSpPr/>
          <p:nvPr userDrawn="1"/>
        </p:nvSpPr>
        <p:spPr>
          <a:xfrm>
            <a:off x="609084" y="2965074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855E7BF-3629-4C02-98DF-CFC1C93CE036}"/>
              </a:ext>
            </a:extLst>
          </p:cNvPr>
          <p:cNvSpPr/>
          <p:nvPr userDrawn="1"/>
        </p:nvSpPr>
        <p:spPr>
          <a:xfrm rot="5400000">
            <a:off x="7360539" y="3424428"/>
            <a:ext cx="210312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540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矩形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1852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3869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rtlCol="0" anchor="ctr">
            <a:normAutofit/>
          </a:bodyPr>
          <a:lstStyle>
            <a:lvl1pPr algn="ctr">
              <a:defRPr sz="4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 useBgFill="1">
        <p:nvSpPr>
          <p:cNvPr id="4" name="矩形 3">
            <a:extLst>
              <a:ext uri="{FF2B5EF4-FFF2-40B4-BE49-F238E27FC236}">
                <a16:creationId xmlns:a16="http://schemas.microsoft.com/office/drawing/2014/main" id="{673635DF-99E4-4A0C-A272-D9FF87695DE7}"/>
              </a:ext>
            </a:extLst>
          </p:cNvPr>
          <p:cNvSpPr/>
          <p:nvPr userDrawn="1"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590C76F-6331-4485-AA5B-D61483481F68}"/>
              </a:ext>
            </a:extLst>
          </p:cNvPr>
          <p:cNvSpPr/>
          <p:nvPr userDrawn="1"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ECB2BA4C-9ADA-41DB-B758-9E3CFECD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20957ADB-410A-48BE-AA95-3A708314B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5112591B-8032-4FDF-9B26-8F505642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4522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矩形 8">
            <a:extLst>
              <a:ext uri="{FF2B5EF4-FFF2-40B4-BE49-F238E27FC236}">
                <a16:creationId xmlns:a16="http://schemas.microsoft.com/office/drawing/2014/main" id="{342F4163-FF9F-453F-99BB-82B8FDB0A1F9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239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圖片</a:t>
            </a:r>
          </a:p>
        </p:txBody>
      </p:sp>
      <p:sp>
        <p:nvSpPr>
          <p:cNvPr id="10" name="圖片版面配置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607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圖片</a:t>
            </a:r>
          </a:p>
        </p:txBody>
      </p:sp>
      <p:sp>
        <p:nvSpPr>
          <p:cNvPr id="16" name="圖片版面配置區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4555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圖片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6763C05-47FB-4725-A20D-066889246220}"/>
              </a:ext>
            </a:extLst>
          </p:cNvPr>
          <p:cNvSpPr/>
          <p:nvPr userDrawn="1"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8" name="標題 1">
            <a:extLst>
              <a:ext uri="{FF2B5EF4-FFF2-40B4-BE49-F238E27FC236}">
                <a16:creationId xmlns:a16="http://schemas.microsoft.com/office/drawing/2014/main" id="{9EDC39EC-C00D-4DE8-8828-E0E5AD57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2" name="圖片版面配置區 14">
            <a:extLst>
              <a:ext uri="{FF2B5EF4-FFF2-40B4-BE49-F238E27FC236}">
                <a16:creationId xmlns:a16="http://schemas.microsoft.com/office/drawing/2014/main" id="{AC393A50-B0FA-44B0-850A-6E748DECA20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99923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圖片</a:t>
            </a:r>
          </a:p>
        </p:txBody>
      </p:sp>
      <p:sp>
        <p:nvSpPr>
          <p:cNvPr id="33" name="圖片版面配置區 14">
            <a:extLst>
              <a:ext uri="{FF2B5EF4-FFF2-40B4-BE49-F238E27FC236}">
                <a16:creationId xmlns:a16="http://schemas.microsoft.com/office/drawing/2014/main" id="{C19D18E3-AE27-4902-A5E1-1E388C8CA88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26871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圖片</a:t>
            </a:r>
          </a:p>
        </p:txBody>
      </p:sp>
      <p:sp>
        <p:nvSpPr>
          <p:cNvPr id="11" name="日期版面配置區 10">
            <a:extLst>
              <a:ext uri="{FF2B5EF4-FFF2-40B4-BE49-F238E27FC236}">
                <a16:creationId xmlns:a16="http://schemas.microsoft.com/office/drawing/2014/main" id="{C4A1E4D4-19E0-496B-BBAF-99A720781C00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12" name="頁尾版面配置區 11">
            <a:extLst>
              <a:ext uri="{FF2B5EF4-FFF2-40B4-BE49-F238E27FC236}">
                <a16:creationId xmlns:a16="http://schemas.microsoft.com/office/drawing/2014/main" id="{D0281C10-EAAA-4F45-8CC9-87F9F9116C21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389175D6-43FD-42A2-8595-893FC3BFCDF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37" name="文字版面配置區 35">
            <a:extLst>
              <a:ext uri="{FF2B5EF4-FFF2-40B4-BE49-F238E27FC236}">
                <a16:creationId xmlns:a16="http://schemas.microsoft.com/office/drawing/2014/main" id="{28F74B10-F76D-4BBB-A284-01D5A0DF8B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3153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1" rtl="0"/>
            <a:r>
              <a:rPr lang="zh-TW" altLang="en-US" noProof="0"/>
              <a:t>職稱</a:t>
            </a:r>
          </a:p>
        </p:txBody>
      </p:sp>
      <p:sp>
        <p:nvSpPr>
          <p:cNvPr id="38" name="文字版面配置區 35">
            <a:extLst>
              <a:ext uri="{FF2B5EF4-FFF2-40B4-BE49-F238E27FC236}">
                <a16:creationId xmlns:a16="http://schemas.microsoft.com/office/drawing/2014/main" id="{BD245DC2-6D7B-4AEE-B8EE-0D0E473AFFF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4555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1" rtl="0"/>
            <a:r>
              <a:rPr lang="zh-TW" altLang="en-US" noProof="0"/>
              <a:t>職稱</a:t>
            </a:r>
          </a:p>
        </p:txBody>
      </p:sp>
      <p:sp>
        <p:nvSpPr>
          <p:cNvPr id="39" name="文字版面配置區 35">
            <a:extLst>
              <a:ext uri="{FF2B5EF4-FFF2-40B4-BE49-F238E27FC236}">
                <a16:creationId xmlns:a16="http://schemas.microsoft.com/office/drawing/2014/main" id="{28069EAF-8C82-49CC-8A38-2ACAD26F7DE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26871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1" rtl="0"/>
            <a:r>
              <a:rPr lang="zh-TW" altLang="en-US" noProof="0"/>
              <a:t>職稱</a:t>
            </a:r>
          </a:p>
        </p:txBody>
      </p:sp>
      <p:sp>
        <p:nvSpPr>
          <p:cNvPr id="40" name="文字版面配置區 35">
            <a:extLst>
              <a:ext uri="{FF2B5EF4-FFF2-40B4-BE49-F238E27FC236}">
                <a16:creationId xmlns:a16="http://schemas.microsoft.com/office/drawing/2014/main" id="{DAA3B1CD-59B3-4B73-B91A-88CED1D8FDD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4360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1" rtl="0"/>
            <a:r>
              <a:rPr lang="zh-TW" altLang="en-US" noProof="0"/>
              <a:t>職稱</a:t>
            </a:r>
          </a:p>
        </p:txBody>
      </p:sp>
      <p:sp>
        <p:nvSpPr>
          <p:cNvPr id="41" name="文字版面配置區 35">
            <a:extLst>
              <a:ext uri="{FF2B5EF4-FFF2-40B4-BE49-F238E27FC236}">
                <a16:creationId xmlns:a16="http://schemas.microsoft.com/office/drawing/2014/main" id="{C1FED6B0-DEB7-46E3-8038-FE6788AC24A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0837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1" rtl="0"/>
            <a:r>
              <a:rPr lang="zh-TW" altLang="en-US" noProof="0"/>
              <a:t>職稱</a:t>
            </a:r>
          </a:p>
        </p:txBody>
      </p:sp>
    </p:spTree>
    <p:extLst>
      <p:ext uri="{BB962C8B-B14F-4D97-AF65-F5344CB8AC3E}">
        <p14:creationId xmlns:p14="http://schemas.microsoft.com/office/powerpoint/2010/main" val="431511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矩形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693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 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矩形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3203688"/>
            <a:ext cx="3291840" cy="2968512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0799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0799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4" name="文字預留位置 4">
            <a:extLst>
              <a:ext uri="{FF2B5EF4-FFF2-40B4-BE49-F238E27FC236}">
                <a16:creationId xmlns:a16="http://schemas.microsoft.com/office/drawing/2014/main" id="{CE04853A-B5A7-418B-B49F-E718136614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3991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6" name="內容預留位置 5">
            <a:extLst>
              <a:ext uri="{FF2B5EF4-FFF2-40B4-BE49-F238E27FC236}">
                <a16:creationId xmlns:a16="http://schemas.microsoft.com/office/drawing/2014/main" id="{D08E5547-BBB9-4D87-A012-6BC6B13308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3991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202261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513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30" r:id="rId2"/>
    <p:sldLayoutId id="2147483731" r:id="rId3"/>
    <p:sldLayoutId id="2147483723" r:id="rId4"/>
    <p:sldLayoutId id="2147483722" r:id="rId5"/>
    <p:sldLayoutId id="2147483732" r:id="rId6"/>
    <p:sldLayoutId id="2147483736" r:id="rId7"/>
    <p:sldLayoutId id="2147483725" r:id="rId8"/>
    <p:sldLayoutId id="2147483733" r:id="rId9"/>
    <p:sldLayoutId id="2147483734" r:id="rId10"/>
    <p:sldLayoutId id="2147483735" r:id="rId11"/>
    <p:sldLayoutId id="2147483726" r:id="rId12"/>
    <p:sldLayoutId id="2147483727" r:id="rId13"/>
    <p:sldLayoutId id="2147483728" r:id="rId14"/>
    <p:sldLayoutId id="2147483729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D9D20-B4BB-42AA-8DDD-68CC9F1D9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368" y="1252728"/>
            <a:ext cx="8586216" cy="2176272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6500" b="1" dirty="0"/>
              <a:t>系統晶片設計實習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D9E8FDB-60EE-45AE-BB89-9A561A61C2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4573" y="4166985"/>
            <a:ext cx="6639805" cy="685800"/>
          </a:xfrm>
        </p:spPr>
        <p:txBody>
          <a:bodyPr rtlCol="0"/>
          <a:lstStyle/>
          <a:p>
            <a:r>
              <a:rPr lang="zh-TW" altLang="en-US" b="1" dirty="0">
                <a:solidFill>
                  <a:schemeClr val="tx1"/>
                </a:solidFill>
              </a:rPr>
              <a:t>電子四甲 </a:t>
            </a:r>
            <a:r>
              <a:rPr lang="en-US" altLang="zh-TW" b="1" dirty="0">
                <a:solidFill>
                  <a:schemeClr val="tx1"/>
                </a:solidFill>
              </a:rPr>
              <a:t>- </a:t>
            </a:r>
            <a:r>
              <a:rPr lang="en-US" altLang="zh-TW" b="1" dirty="0" err="1">
                <a:solidFill>
                  <a:schemeClr val="tx1"/>
                </a:solidFill>
              </a:rPr>
              <a:t>C109112162</a:t>
            </a:r>
            <a:r>
              <a:rPr lang="zh-TW" altLang="en-US" b="1" dirty="0">
                <a:solidFill>
                  <a:schemeClr val="tx1"/>
                </a:solidFill>
              </a:rPr>
              <a:t> </a:t>
            </a:r>
            <a:r>
              <a:rPr lang="en-US" altLang="zh-TW" b="1" dirty="0">
                <a:solidFill>
                  <a:schemeClr val="tx1"/>
                </a:solidFill>
              </a:rPr>
              <a:t>–</a:t>
            </a:r>
            <a:r>
              <a:rPr lang="zh-TW" altLang="en-US" b="1" dirty="0">
                <a:solidFill>
                  <a:schemeClr val="tx1"/>
                </a:solidFill>
              </a:rPr>
              <a:t> 朱梓福</a:t>
            </a:r>
            <a:endParaRPr lang="en-US" altLang="zh-TW" b="1" dirty="0">
              <a:solidFill>
                <a:schemeClr val="tx1"/>
              </a:solidFill>
            </a:endParaRPr>
          </a:p>
        </p:txBody>
      </p:sp>
      <p:sp>
        <p:nvSpPr>
          <p:cNvPr id="4" name="副標題 2">
            <a:extLst>
              <a:ext uri="{FF2B5EF4-FFF2-40B4-BE49-F238E27FC236}">
                <a16:creationId xmlns:a16="http://schemas.microsoft.com/office/drawing/2014/main" id="{58E53E56-FEC6-2385-CDBD-29613D79D05D}"/>
              </a:ext>
            </a:extLst>
          </p:cNvPr>
          <p:cNvSpPr txBox="1">
            <a:spLocks/>
          </p:cNvSpPr>
          <p:nvPr/>
        </p:nvSpPr>
        <p:spPr>
          <a:xfrm>
            <a:off x="2774573" y="5247870"/>
            <a:ext cx="6639805" cy="68580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solidFill>
                  <a:schemeClr val="tx1"/>
                </a:solidFill>
              </a:rPr>
              <a:t>電子四甲 </a:t>
            </a:r>
            <a:r>
              <a:rPr lang="en-US" altLang="zh-TW" b="1" dirty="0">
                <a:solidFill>
                  <a:schemeClr val="tx1"/>
                </a:solidFill>
              </a:rPr>
              <a:t>- </a:t>
            </a:r>
            <a:r>
              <a:rPr lang="en-US" altLang="zh-TW" b="1" dirty="0" err="1">
                <a:solidFill>
                  <a:schemeClr val="tx1"/>
                </a:solidFill>
              </a:rPr>
              <a:t>C109112174</a:t>
            </a:r>
            <a:r>
              <a:rPr lang="zh-TW" altLang="en-US" b="1" dirty="0">
                <a:solidFill>
                  <a:schemeClr val="tx1"/>
                </a:solidFill>
              </a:rPr>
              <a:t> </a:t>
            </a:r>
            <a:r>
              <a:rPr lang="en-US" altLang="zh-TW" b="1" dirty="0">
                <a:solidFill>
                  <a:schemeClr val="tx1"/>
                </a:solidFill>
              </a:rPr>
              <a:t>-</a:t>
            </a:r>
            <a:r>
              <a:rPr lang="zh-TW" altLang="en-US" b="1" dirty="0">
                <a:solidFill>
                  <a:schemeClr val="tx1"/>
                </a:solidFill>
              </a:rPr>
              <a:t> 李洋誠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7124B60-5E0F-A613-7B70-07D904BE65E8}"/>
              </a:ext>
            </a:extLst>
          </p:cNvPr>
          <p:cNvSpPr txBox="1"/>
          <p:nvPr/>
        </p:nvSpPr>
        <p:spPr>
          <a:xfrm>
            <a:off x="3004277" y="3152001"/>
            <a:ext cx="61803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0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</a:t>
            </a:r>
            <a:r>
              <a:rPr lang="zh-TW" altLang="en-US" sz="30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推箱子益智遊戲</a:t>
            </a:r>
            <a:r>
              <a:rPr lang="en-US" altLang="zh-TW" sz="30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” - </a:t>
            </a:r>
            <a:r>
              <a:rPr lang="zh-TW" altLang="en-US" sz="30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期末專題報告 </a:t>
            </a:r>
            <a:endParaRPr lang="zh-TW" altLang="en-US" sz="30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37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BFDF934D-6F5D-4681-8532-B66B1592887D}"/>
              </a:ext>
            </a:extLst>
          </p:cNvPr>
          <p:cNvSpPr/>
          <p:nvPr/>
        </p:nvSpPr>
        <p:spPr>
          <a:xfrm>
            <a:off x="7323681" y="1579562"/>
            <a:ext cx="2949129" cy="43355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5A6B1F4-33EC-0337-A7A1-3C740B2EF345}"/>
              </a:ext>
            </a:extLst>
          </p:cNvPr>
          <p:cNvSpPr/>
          <p:nvPr/>
        </p:nvSpPr>
        <p:spPr>
          <a:xfrm>
            <a:off x="2641384" y="1579562"/>
            <a:ext cx="4426958" cy="43512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6BB5F5D-543B-C483-5971-332FF5E1C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10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6A059DE-93E2-F17A-AB9A-7298DD00EADC}"/>
              </a:ext>
            </a:extLst>
          </p:cNvPr>
          <p:cNvSpPr txBox="1"/>
          <p:nvPr/>
        </p:nvSpPr>
        <p:spPr>
          <a:xfrm>
            <a:off x="5225182" y="235044"/>
            <a:ext cx="17416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架構圖</a:t>
            </a:r>
            <a:endParaRPr lang="en-US" altLang="zh-TW" sz="4000" b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4E17983-2A72-14D1-567D-7A26A8A46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942930"/>
            <a:ext cx="10007951" cy="248719"/>
          </a:xfrm>
          <a:prstGeom prst="rect">
            <a:avLst/>
          </a:prstGeom>
        </p:spPr>
      </p:pic>
      <p:sp>
        <p:nvSpPr>
          <p:cNvPr id="8" name="箭號: 向下 7">
            <a:extLst>
              <a:ext uri="{FF2B5EF4-FFF2-40B4-BE49-F238E27FC236}">
                <a16:creationId xmlns:a16="http://schemas.microsoft.com/office/drawing/2014/main" id="{877D77B3-94D5-01A1-3670-CB711FD2EEFC}"/>
              </a:ext>
            </a:extLst>
          </p:cNvPr>
          <p:cNvSpPr/>
          <p:nvPr/>
        </p:nvSpPr>
        <p:spPr>
          <a:xfrm rot="16200000">
            <a:off x="2146029" y="2702585"/>
            <a:ext cx="188055" cy="60789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下 8">
            <a:extLst>
              <a:ext uri="{FF2B5EF4-FFF2-40B4-BE49-F238E27FC236}">
                <a16:creationId xmlns:a16="http://schemas.microsoft.com/office/drawing/2014/main" id="{17C71EC3-F61F-8E74-C759-3650F600BFF1}"/>
              </a:ext>
            </a:extLst>
          </p:cNvPr>
          <p:cNvSpPr/>
          <p:nvPr/>
        </p:nvSpPr>
        <p:spPr>
          <a:xfrm rot="16200000">
            <a:off x="2146029" y="2433611"/>
            <a:ext cx="188055" cy="60789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下 9">
            <a:extLst>
              <a:ext uri="{FF2B5EF4-FFF2-40B4-BE49-F238E27FC236}">
                <a16:creationId xmlns:a16="http://schemas.microsoft.com/office/drawing/2014/main" id="{5259D74B-463B-76D8-AD80-48244A20B9C3}"/>
              </a:ext>
            </a:extLst>
          </p:cNvPr>
          <p:cNvSpPr/>
          <p:nvPr/>
        </p:nvSpPr>
        <p:spPr>
          <a:xfrm rot="16200000">
            <a:off x="2146030" y="2156991"/>
            <a:ext cx="188055" cy="60789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下 10">
            <a:extLst>
              <a:ext uri="{FF2B5EF4-FFF2-40B4-BE49-F238E27FC236}">
                <a16:creationId xmlns:a16="http://schemas.microsoft.com/office/drawing/2014/main" id="{B6D77ACC-5FEE-1431-A981-6B915072FC95}"/>
              </a:ext>
            </a:extLst>
          </p:cNvPr>
          <p:cNvSpPr/>
          <p:nvPr/>
        </p:nvSpPr>
        <p:spPr>
          <a:xfrm rot="16200000">
            <a:off x="2146031" y="1861918"/>
            <a:ext cx="188055" cy="60789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左大括弧 11">
            <a:extLst>
              <a:ext uri="{FF2B5EF4-FFF2-40B4-BE49-F238E27FC236}">
                <a16:creationId xmlns:a16="http://schemas.microsoft.com/office/drawing/2014/main" id="{28380086-9E42-F168-19E9-C35D2046ED19}"/>
              </a:ext>
            </a:extLst>
          </p:cNvPr>
          <p:cNvSpPr/>
          <p:nvPr/>
        </p:nvSpPr>
        <p:spPr>
          <a:xfrm>
            <a:off x="1269788" y="2043772"/>
            <a:ext cx="607891" cy="10707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A95F081-7432-3D04-5A59-C111A485D8D4}"/>
              </a:ext>
            </a:extLst>
          </p:cNvPr>
          <p:cNvSpPr txBox="1"/>
          <p:nvPr/>
        </p:nvSpPr>
        <p:spPr>
          <a:xfrm>
            <a:off x="456744" y="237203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Button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C418A03-EF12-3F2C-FF25-EAB4584093E4}"/>
              </a:ext>
            </a:extLst>
          </p:cNvPr>
          <p:cNvSpPr/>
          <p:nvPr/>
        </p:nvSpPr>
        <p:spPr>
          <a:xfrm>
            <a:off x="2760575" y="1873197"/>
            <a:ext cx="1008993" cy="15134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GPIO_0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AC5079E-01CD-9B6A-13AD-40523B0EB6A5}"/>
              </a:ext>
            </a:extLst>
          </p:cNvPr>
          <p:cNvSpPr/>
          <p:nvPr/>
        </p:nvSpPr>
        <p:spPr>
          <a:xfrm>
            <a:off x="2766908" y="3894133"/>
            <a:ext cx="1008993" cy="15134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GPIO_1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6F9AE6DF-2F15-7D32-A846-8DAB7A86CC43}"/>
              </a:ext>
            </a:extLst>
          </p:cNvPr>
          <p:cNvSpPr/>
          <p:nvPr/>
        </p:nvSpPr>
        <p:spPr>
          <a:xfrm rot="5400000">
            <a:off x="1835095" y="4126636"/>
            <a:ext cx="369333" cy="1048481"/>
          </a:xfrm>
          <a:prstGeom prst="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5B6BB6C-52F6-598A-0A9D-2D9F56306015}"/>
              </a:ext>
            </a:extLst>
          </p:cNvPr>
          <p:cNvSpPr txBox="1"/>
          <p:nvPr/>
        </p:nvSpPr>
        <p:spPr>
          <a:xfrm>
            <a:off x="1478772" y="4055233"/>
            <a:ext cx="1203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 err="1"/>
              <a:t>8bits</a:t>
            </a:r>
            <a:r>
              <a:rPr lang="en-US" altLang="zh-TW" dirty="0"/>
              <a:t> LED</a:t>
            </a:r>
            <a:endParaRPr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4660284-9729-9F2D-772A-54472FF1847E}"/>
              </a:ext>
            </a:extLst>
          </p:cNvPr>
          <p:cNvSpPr/>
          <p:nvPr/>
        </p:nvSpPr>
        <p:spPr>
          <a:xfrm>
            <a:off x="4891508" y="3639194"/>
            <a:ext cx="1862356" cy="18371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AXI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interconnect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箭號: 左-右雙向 20">
            <a:extLst>
              <a:ext uri="{FF2B5EF4-FFF2-40B4-BE49-F238E27FC236}">
                <a16:creationId xmlns:a16="http://schemas.microsoft.com/office/drawing/2014/main" id="{6AB816FE-A6F9-137A-B025-6218A93C5E37}"/>
              </a:ext>
            </a:extLst>
          </p:cNvPr>
          <p:cNvSpPr/>
          <p:nvPr/>
        </p:nvSpPr>
        <p:spPr>
          <a:xfrm>
            <a:off x="3807796" y="4402136"/>
            <a:ext cx="1027540" cy="297672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箭號: 左-上雙向 22">
            <a:extLst>
              <a:ext uri="{FF2B5EF4-FFF2-40B4-BE49-F238E27FC236}">
                <a16:creationId xmlns:a16="http://schemas.microsoft.com/office/drawing/2014/main" id="{DF700FDD-100A-F333-C58D-EB6C1385628A}"/>
              </a:ext>
            </a:extLst>
          </p:cNvPr>
          <p:cNvSpPr/>
          <p:nvPr/>
        </p:nvSpPr>
        <p:spPr>
          <a:xfrm rot="16200000">
            <a:off x="4528141" y="2088743"/>
            <a:ext cx="909198" cy="2104600"/>
          </a:xfrm>
          <a:prstGeom prst="leftUpArrow">
            <a:avLst>
              <a:gd name="adj1" fmla="val 22471"/>
              <a:gd name="adj2" fmla="val 20455"/>
              <a:gd name="adj3" fmla="val 34242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箭號: 上彎 25">
            <a:extLst>
              <a:ext uri="{FF2B5EF4-FFF2-40B4-BE49-F238E27FC236}">
                <a16:creationId xmlns:a16="http://schemas.microsoft.com/office/drawing/2014/main" id="{84EF7EF5-9539-D2A1-A0C6-A642ADCCD416}"/>
              </a:ext>
            </a:extLst>
          </p:cNvPr>
          <p:cNvSpPr/>
          <p:nvPr/>
        </p:nvSpPr>
        <p:spPr>
          <a:xfrm flipV="1">
            <a:off x="3930440" y="1929945"/>
            <a:ext cx="5082931" cy="880114"/>
          </a:xfrm>
          <a:prstGeom prst="bentUpArrow">
            <a:avLst>
              <a:gd name="adj1" fmla="val 29875"/>
              <a:gd name="adj2" fmla="val 28944"/>
              <a:gd name="adj3" fmla="val 24835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5023DE9-ACE5-76B1-C42C-A05AC37C45AA}"/>
              </a:ext>
            </a:extLst>
          </p:cNvPr>
          <p:cNvSpPr/>
          <p:nvPr/>
        </p:nvSpPr>
        <p:spPr>
          <a:xfrm>
            <a:off x="7837157" y="2874562"/>
            <a:ext cx="1862356" cy="260182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遊戲機制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UART</a:t>
            </a:r>
            <a:r>
              <a:rPr lang="zh-TW" altLang="en-US" dirty="0">
                <a:solidFill>
                  <a:schemeClr val="tx1"/>
                </a:solidFill>
              </a:rPr>
              <a:t>資料傳輸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FDA83E4-0AE8-364E-F660-9DC810B3F781}"/>
              </a:ext>
            </a:extLst>
          </p:cNvPr>
          <p:cNvSpPr txBox="1"/>
          <p:nvPr/>
        </p:nvSpPr>
        <p:spPr>
          <a:xfrm>
            <a:off x="6180740" y="1865443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interrupt</a:t>
            </a:r>
            <a:endParaRPr lang="zh-TW" altLang="en-US" dirty="0"/>
          </a:p>
        </p:txBody>
      </p:sp>
      <p:sp>
        <p:nvSpPr>
          <p:cNvPr id="30" name="箭號: 左-右雙向 29">
            <a:extLst>
              <a:ext uri="{FF2B5EF4-FFF2-40B4-BE49-F238E27FC236}">
                <a16:creationId xmlns:a16="http://schemas.microsoft.com/office/drawing/2014/main" id="{6D7F8FB4-209F-D004-E422-A424C66EF2AB}"/>
              </a:ext>
            </a:extLst>
          </p:cNvPr>
          <p:cNvSpPr/>
          <p:nvPr/>
        </p:nvSpPr>
        <p:spPr>
          <a:xfrm>
            <a:off x="6779389" y="4388714"/>
            <a:ext cx="1009077" cy="297672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064E15D-B39C-5F43-D39B-3F9BA0F07991}"/>
              </a:ext>
            </a:extLst>
          </p:cNvPr>
          <p:cNvSpPr txBox="1"/>
          <p:nvPr/>
        </p:nvSpPr>
        <p:spPr>
          <a:xfrm>
            <a:off x="4639841" y="5995347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PL</a:t>
            </a:r>
            <a:r>
              <a:rPr lang="zh-TW" altLang="en-US" dirty="0"/>
              <a:t>端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57F59C00-4CCB-2CFB-EC6B-580C368054C4}"/>
              </a:ext>
            </a:extLst>
          </p:cNvPr>
          <p:cNvSpPr txBox="1"/>
          <p:nvPr/>
        </p:nvSpPr>
        <p:spPr>
          <a:xfrm>
            <a:off x="8434750" y="5962053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PS</a:t>
            </a:r>
            <a:r>
              <a:rPr lang="zh-TW" altLang="en-US" dirty="0"/>
              <a:t>端</a:t>
            </a:r>
          </a:p>
        </p:txBody>
      </p:sp>
      <p:sp>
        <p:nvSpPr>
          <p:cNvPr id="36" name="箭號: 向左 35">
            <a:extLst>
              <a:ext uri="{FF2B5EF4-FFF2-40B4-BE49-F238E27FC236}">
                <a16:creationId xmlns:a16="http://schemas.microsoft.com/office/drawing/2014/main" id="{908ABDBF-F4A9-76D9-2647-E10C052D22EC}"/>
              </a:ext>
            </a:extLst>
          </p:cNvPr>
          <p:cNvSpPr/>
          <p:nvPr/>
        </p:nvSpPr>
        <p:spPr>
          <a:xfrm rot="10800000">
            <a:off x="9796895" y="4056223"/>
            <a:ext cx="1303080" cy="478173"/>
          </a:xfrm>
          <a:prstGeom prst="leftArrow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579AE20-9335-2FF1-4FD8-6690CB12BBAD}"/>
              </a:ext>
            </a:extLst>
          </p:cNvPr>
          <p:cNvSpPr txBox="1"/>
          <p:nvPr/>
        </p:nvSpPr>
        <p:spPr>
          <a:xfrm>
            <a:off x="9773730" y="4096878"/>
            <a:ext cx="119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UART_PS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0604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6A2C84-392C-32C3-735C-AA98D2215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11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B1A4F67-8485-2323-035A-65A4A7E5201A}"/>
              </a:ext>
            </a:extLst>
          </p:cNvPr>
          <p:cNvSpPr txBox="1"/>
          <p:nvPr/>
        </p:nvSpPr>
        <p:spPr>
          <a:xfrm>
            <a:off x="838199" y="123297"/>
            <a:ext cx="1200425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500" b="1" dirty="0"/>
              <a:t>MSC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1F41AEF-AD69-CE96-7CB7-8736A0104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688" y="0"/>
            <a:ext cx="7794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070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AE94071-2EBE-C5DF-D4EF-A3717E601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12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19F33E9-A81D-3FFE-E09D-C84B3A420788}"/>
              </a:ext>
            </a:extLst>
          </p:cNvPr>
          <p:cNvSpPr txBox="1"/>
          <p:nvPr/>
        </p:nvSpPr>
        <p:spPr>
          <a:xfrm>
            <a:off x="5554625" y="136525"/>
            <a:ext cx="10827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94B082E-AA24-4058-5D26-3C1AA1DE1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73DDAAA-41E8-5675-D889-902EB24F9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844411"/>
            <a:ext cx="10007951" cy="248719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E173D69-B02B-046C-3E71-A1D19883C4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722905"/>
              </p:ext>
            </p:extLst>
          </p:nvPr>
        </p:nvGraphicFramePr>
        <p:xfrm>
          <a:off x="612710" y="1269127"/>
          <a:ext cx="5178492" cy="1483360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085461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093031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類別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操控人物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輸入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Button</a:t>
                      </a:r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功能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觸發中斷、人物移動、刷新地圖陣列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X</a:t>
                      </a:r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202777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C1F9EA19-51C8-E696-5F94-2E3DADBD2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114899"/>
              </p:ext>
            </p:extLst>
          </p:nvPr>
        </p:nvGraphicFramePr>
        <p:xfrm>
          <a:off x="6400798" y="1269127"/>
          <a:ext cx="5178492" cy="1483360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085462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093030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類別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遊戲重置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輸入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Button</a:t>
                      </a:r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功能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觸發中斷、地圖初始化、刷新地圖陣列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X</a:t>
                      </a:r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3033796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A1D922EE-9781-399E-EF17-94C240BCE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020777"/>
              </p:ext>
            </p:extLst>
          </p:nvPr>
        </p:nvGraphicFramePr>
        <p:xfrm>
          <a:off x="612710" y="3051111"/>
          <a:ext cx="5178492" cy="1483360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085461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093031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類別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LED</a:t>
                      </a:r>
                      <a:r>
                        <a:rPr lang="zh-TW" altLang="en-US" dirty="0"/>
                        <a:t>顯示目的地數量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輸入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當前地圖陣列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功能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計算目的地剩餘數量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LED</a:t>
                      </a:r>
                      <a:r>
                        <a:rPr lang="zh-TW" altLang="en-US" dirty="0"/>
                        <a:t>以二進制表示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D3707B35-E66A-C575-05B9-9A5D9D5D44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779377"/>
              </p:ext>
            </p:extLst>
          </p:nvPr>
        </p:nvGraphicFramePr>
        <p:xfrm>
          <a:off x="612710" y="4833095"/>
          <a:ext cx="5178492" cy="1483360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085462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093030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類別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遊戲狀態</a:t>
                      </a:r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輸入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當前地圖陣列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功能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檢查地圖上所有箱子是否放置目的地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X</a:t>
                      </a:r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6740416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F1D4EC1C-C8DA-E367-8019-7C78AA0948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660767"/>
              </p:ext>
            </p:extLst>
          </p:nvPr>
        </p:nvGraphicFramePr>
        <p:xfrm>
          <a:off x="6400798" y="3051111"/>
          <a:ext cx="5178492" cy="1483360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085461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093031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類別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人物座標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輸入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當前地圖陣列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功能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使用</a:t>
                      </a:r>
                      <a:r>
                        <a:rPr lang="en-US" altLang="zh-TW" dirty="0"/>
                        <a:t>for</a:t>
                      </a:r>
                      <a:r>
                        <a:rPr lang="zh-TW" altLang="en-US" dirty="0"/>
                        <a:t>迴圈尋找地圖陣列人物的位置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X</a:t>
                      </a:r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18571B7B-2BC2-DF32-C68A-66D663C34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260048"/>
              </p:ext>
            </p:extLst>
          </p:nvPr>
        </p:nvGraphicFramePr>
        <p:xfrm>
          <a:off x="6400798" y="4833095"/>
          <a:ext cx="5178492" cy="1483360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085461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093031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類別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UART</a:t>
                      </a:r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輸入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地圖陣列、遊戲狀態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功能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每刷新一次地圖陣列就做傳輸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PC</a:t>
                      </a:r>
                      <a:r>
                        <a:rPr lang="zh-TW" altLang="en-US" dirty="0"/>
                        <a:t>顯示遊戲地圖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723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1EFEA3-5B42-7506-13FC-507D671EB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13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2844A18-6890-B85C-0025-3CDF508B896B}"/>
              </a:ext>
            </a:extLst>
          </p:cNvPr>
          <p:cNvSpPr txBox="1"/>
          <p:nvPr/>
        </p:nvSpPr>
        <p:spPr>
          <a:xfrm>
            <a:off x="198149" y="90989"/>
            <a:ext cx="17435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流程圖</a:t>
            </a:r>
            <a:endParaRPr lang="en-US" altLang="zh-TW" sz="4000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0BC1DD4-B598-9F5D-D339-19FEF8D8C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587" y="0"/>
            <a:ext cx="5584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71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0CDFA0D-9C77-9A5D-0A0F-B296C0B29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14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2AA693B-7E53-0790-C793-E25B8B024501}"/>
              </a:ext>
            </a:extLst>
          </p:cNvPr>
          <p:cNvSpPr txBox="1"/>
          <p:nvPr/>
        </p:nvSpPr>
        <p:spPr>
          <a:xfrm>
            <a:off x="1123954" y="391427"/>
            <a:ext cx="9944085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500" b="1" dirty="0" err="1"/>
              <a:t>1.UART</a:t>
            </a:r>
            <a:r>
              <a:rPr lang="zh-TW" altLang="en-US" sz="3500" b="1" dirty="0"/>
              <a:t>傳輸內容</a:t>
            </a:r>
            <a:r>
              <a:rPr lang="en-US" altLang="zh-TW" sz="3500" b="1" dirty="0"/>
              <a:t>-[</a:t>
            </a:r>
            <a:r>
              <a:rPr lang="zh-TW" altLang="en-US" sz="3500" b="1" dirty="0"/>
              <a:t>地圖陣列</a:t>
            </a:r>
            <a:r>
              <a:rPr lang="en-US" altLang="zh-TW" sz="3500" b="1" dirty="0"/>
              <a:t>]+[</a:t>
            </a:r>
            <a:r>
              <a:rPr lang="zh-TW" altLang="en-US" sz="3500" b="1" dirty="0"/>
              <a:t>遊戲結束判斷狀態</a:t>
            </a:r>
            <a:r>
              <a:rPr lang="en-US" altLang="zh-TW" sz="3500" b="1" dirty="0"/>
              <a:t>]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DB73F8-81A5-4746-1181-1CD65F6AA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942930"/>
            <a:ext cx="10007951" cy="24871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4FA5B27-2CBC-15BF-A122-AD695A0D6DD1}"/>
              </a:ext>
            </a:extLst>
          </p:cNvPr>
          <p:cNvSpPr/>
          <p:nvPr/>
        </p:nvSpPr>
        <p:spPr>
          <a:xfrm>
            <a:off x="6410608" y="1350577"/>
            <a:ext cx="3562884" cy="25696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12B1403-6C7F-6798-2D46-78A69892D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88" y="1350577"/>
            <a:ext cx="3863279" cy="256961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415A7B5-3E2F-E3AC-306B-7D3DC3E0637B}"/>
              </a:ext>
            </a:extLst>
          </p:cNvPr>
          <p:cNvSpPr txBox="1"/>
          <p:nvPr/>
        </p:nvSpPr>
        <p:spPr>
          <a:xfrm>
            <a:off x="6431381" y="1573393"/>
            <a:ext cx="3043919" cy="212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0: </a:t>
            </a:r>
            <a:r>
              <a:rPr lang="zh-TW" altLang="en-US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空白處</a:t>
            </a:r>
            <a:r>
              <a:rPr lang="en-US" altLang="zh-TW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人物可移動空間</a:t>
            </a:r>
            <a:r>
              <a:rPr lang="en-US" altLang="zh-TW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1: </a:t>
            </a:r>
            <a:r>
              <a:rPr lang="zh-TW" altLang="en-US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牆壁</a:t>
            </a:r>
            <a:r>
              <a:rPr lang="en-US" altLang="zh-TW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障礙物</a:t>
            </a:r>
            <a:r>
              <a:rPr lang="en-US" altLang="zh-TW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3: </a:t>
            </a:r>
            <a:r>
              <a:rPr lang="zh-TW" altLang="en-US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擺放目的地</a:t>
            </a:r>
            <a:endParaRPr lang="en-US" altLang="zh-TW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4: </a:t>
            </a:r>
            <a:r>
              <a:rPr lang="zh-TW" altLang="en-US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箱子</a:t>
            </a:r>
            <a:endParaRPr lang="en-US" altLang="zh-TW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5: </a:t>
            </a:r>
            <a:r>
              <a:rPr lang="zh-TW" altLang="en-US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</a:t>
            </a:r>
            <a:endParaRPr lang="en-US" altLang="zh-TW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7D5B787-1C32-4C0F-C5A4-7BD81FB0E1D0}"/>
              </a:ext>
            </a:extLst>
          </p:cNvPr>
          <p:cNvSpPr txBox="1"/>
          <p:nvPr/>
        </p:nvSpPr>
        <p:spPr>
          <a:xfrm>
            <a:off x="2849192" y="3920190"/>
            <a:ext cx="15686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遊戲地圖繪製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2FB0682-23B3-1A63-A446-6A9277613C1F}"/>
              </a:ext>
            </a:extLst>
          </p:cNvPr>
          <p:cNvSpPr txBox="1"/>
          <p:nvPr/>
        </p:nvSpPr>
        <p:spPr>
          <a:xfrm>
            <a:off x="1577600" y="4369906"/>
            <a:ext cx="9036794" cy="2446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rgbClr val="676E95"/>
                </a:solidFill>
                <a:latin typeface="Consolas" panose="020B0609020204030204" pitchFamily="49" charset="0"/>
              </a:rPr>
              <a:t>UART</a:t>
            </a:r>
            <a:r>
              <a:rPr lang="zh-TW" altLang="en-US" dirty="0">
                <a:solidFill>
                  <a:srgbClr val="676E95"/>
                </a:solidFill>
                <a:latin typeface="Consolas" panose="020B0609020204030204" pitchFamily="49" charset="0"/>
              </a:rPr>
              <a:t>傳輸</a:t>
            </a:r>
            <a:r>
              <a:rPr lang="en-US" altLang="zh-TW" dirty="0">
                <a:solidFill>
                  <a:srgbClr val="676E95"/>
                </a:solidFill>
                <a:latin typeface="Consolas" panose="020B0609020204030204" pitchFamily="49" charset="0"/>
              </a:rPr>
              <a:t>:[</a:t>
            </a:r>
            <a:r>
              <a:rPr lang="zh-TW" altLang="en-US" sz="1800" b="1" dirty="0"/>
              <a:t>地圖陣列</a:t>
            </a:r>
            <a:r>
              <a:rPr lang="en-US" altLang="zh-TW" dirty="0">
                <a:solidFill>
                  <a:srgbClr val="676E95"/>
                </a:solidFill>
                <a:latin typeface="Consolas" panose="020B0609020204030204" pitchFamily="49" charset="0"/>
              </a:rPr>
              <a:t>]</a:t>
            </a:r>
            <a:r>
              <a:rPr lang="en-US" altLang="zh-TW" sz="1800" b="1" dirty="0"/>
              <a:t>+</a:t>
            </a:r>
            <a:r>
              <a:rPr lang="en-US" altLang="zh-TW" dirty="0">
                <a:solidFill>
                  <a:srgbClr val="676E95"/>
                </a:solidFill>
                <a:latin typeface="Consolas" panose="020B0609020204030204" pitchFamily="49" charset="0"/>
              </a:rPr>
              <a:t>[</a:t>
            </a:r>
            <a:r>
              <a:rPr lang="zh-TW" altLang="en-US" sz="1800" b="1" dirty="0"/>
              <a:t>遊戲執行狀態</a:t>
            </a:r>
            <a:r>
              <a:rPr lang="en-US" altLang="zh-TW" dirty="0">
                <a:solidFill>
                  <a:srgbClr val="676E95"/>
                </a:solidFill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zh-TW" altLang="en-US" sz="1800" b="1" dirty="0"/>
              <a:t>地圖陣列</a:t>
            </a:r>
            <a:r>
              <a:rPr lang="en-US" altLang="zh-TW" sz="1800" b="1" dirty="0"/>
              <a:t>:</a:t>
            </a:r>
            <a:r>
              <a:rPr lang="zh-TW" altLang="en-US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每一個物件使用</a:t>
            </a:r>
            <a:r>
              <a:rPr lang="en-US" altLang="zh-TW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zh-TW" altLang="en-US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次</a:t>
            </a:r>
            <a:r>
              <a:rPr lang="en-US" altLang="zh-TW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UART</a:t>
            </a:r>
            <a:r>
              <a:rPr lang="zh-TW" altLang="en-US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傳輸</a:t>
            </a:r>
            <a:r>
              <a:rPr lang="zh-TW" altLang="en-US" dirty="0">
                <a:solidFill>
                  <a:srgbClr val="676E95"/>
                </a:solidFill>
                <a:latin typeface="Consolas" panose="020B0609020204030204" pitchFamily="49" charset="0"/>
              </a:rPr>
              <a:t>，因此傳輸完地圖</a:t>
            </a:r>
            <a:r>
              <a:rPr lang="zh-TW" altLang="en-US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每個物件</a:t>
            </a:r>
            <a:r>
              <a:rPr lang="zh-TW" altLang="en-US" dirty="0">
                <a:solidFill>
                  <a:srgbClr val="676E95"/>
                </a:solidFill>
                <a:latin typeface="Consolas" panose="020B0609020204030204" pitchFamily="49" charset="0"/>
              </a:rPr>
              <a:t>共需要</a:t>
            </a:r>
            <a:r>
              <a:rPr lang="en-US" altLang="zh-TW" dirty="0">
                <a:solidFill>
                  <a:srgbClr val="676E95"/>
                </a:solidFill>
                <a:latin typeface="Consolas" panose="020B0609020204030204" pitchFamily="49" charset="0"/>
              </a:rPr>
              <a:t>72</a:t>
            </a:r>
            <a:r>
              <a:rPr lang="zh-TW" altLang="en-US" dirty="0">
                <a:solidFill>
                  <a:srgbClr val="676E95"/>
                </a:solidFill>
                <a:latin typeface="Consolas" panose="020B0609020204030204" pitchFamily="49" charset="0"/>
              </a:rPr>
              <a:t>次</a:t>
            </a:r>
            <a:r>
              <a:rPr lang="en-US" altLang="zh-TW" dirty="0">
                <a:solidFill>
                  <a:srgbClr val="676E95"/>
                </a:solidFill>
                <a:latin typeface="Consolas" panose="020B0609020204030204" pitchFamily="49" charset="0"/>
              </a:rPr>
              <a:t>UART</a:t>
            </a:r>
            <a:r>
              <a:rPr lang="zh-TW" altLang="en-US" dirty="0">
                <a:solidFill>
                  <a:srgbClr val="676E95"/>
                </a:solidFill>
                <a:latin typeface="Consolas" panose="020B0609020204030204" pitchFamily="49" charset="0"/>
              </a:rPr>
              <a:t>傳輸。</a:t>
            </a:r>
            <a:endParaRPr lang="en-US" altLang="zh-TW" dirty="0">
              <a:solidFill>
                <a:srgbClr val="676E9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altLang="zh-TW" sz="1800" b="1" dirty="0"/>
          </a:p>
          <a:p>
            <a:pPr>
              <a:lnSpc>
                <a:spcPct val="150000"/>
              </a:lnSpc>
            </a:pPr>
            <a:r>
              <a:rPr lang="zh-TW" altLang="en-US" sz="1800" b="1" dirty="0"/>
              <a:t>遊戲執行狀態</a:t>
            </a:r>
            <a:r>
              <a:rPr lang="en-US" altLang="zh-TW" sz="1800" b="1" dirty="0"/>
              <a:t>: </a:t>
            </a:r>
          </a:p>
          <a:p>
            <a:pPr>
              <a:lnSpc>
                <a:spcPct val="150000"/>
              </a:lnSpc>
            </a:pPr>
            <a:r>
              <a:rPr lang="en-US" altLang="zh-TW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(1)0 : </a:t>
            </a:r>
            <a:r>
              <a:rPr lang="zh-TW" altLang="en-US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箱子「尚未」全部擺放置目的地 </a:t>
            </a:r>
            <a:r>
              <a:rPr lang="en-US" altLang="zh-TW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, (2)1 : </a:t>
            </a:r>
            <a:r>
              <a:rPr lang="zh-TW" altLang="en-US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完成所有擺放</a:t>
            </a:r>
            <a:endParaRPr lang="zh-TW" altLang="en-US" b="0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b="0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93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8F5D80-E458-6C49-B120-FF05534CF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15</a:t>
            </a:fld>
            <a:endParaRPr lang="zh-TW" altLang="en-US" noProof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774B2BE-9D3E-961B-5E37-02F539756821}"/>
              </a:ext>
            </a:extLst>
          </p:cNvPr>
          <p:cNvSpPr txBox="1"/>
          <p:nvPr/>
        </p:nvSpPr>
        <p:spPr>
          <a:xfrm>
            <a:off x="2002971" y="1888422"/>
            <a:ext cx="8186057" cy="2938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2400" dirty="0"/>
              <a:t>(1) </a:t>
            </a:r>
            <a:r>
              <a:rPr lang="en-US" altLang="zh-TW" sz="2400" dirty="0"/>
              <a:t>API</a:t>
            </a:r>
            <a:r>
              <a:rPr lang="zh-TW" altLang="en-US" sz="2400" dirty="0"/>
              <a:t>撰寫完成</a:t>
            </a:r>
            <a:endParaRPr lang="en-US" altLang="zh-TW" sz="2400" dirty="0"/>
          </a:p>
          <a:p>
            <a:pPr>
              <a:lnSpc>
                <a:spcPct val="200000"/>
              </a:lnSpc>
            </a:pPr>
            <a:r>
              <a:rPr lang="zh-TW" altLang="en-US" sz="2400" dirty="0"/>
              <a:t>(2) </a:t>
            </a:r>
            <a:r>
              <a:rPr lang="en-US" altLang="zh-TW" sz="2400" dirty="0"/>
              <a:t>Break Down </a:t>
            </a:r>
            <a:r>
              <a:rPr lang="zh-TW" altLang="en-US" sz="2400" dirty="0"/>
              <a:t>遊戲機制</a:t>
            </a:r>
            <a:r>
              <a:rPr lang="en-US" altLang="zh-TW" sz="2400" dirty="0"/>
              <a:t>:</a:t>
            </a:r>
            <a:r>
              <a:rPr lang="zh-TW" altLang="en-US" sz="2400" dirty="0"/>
              <a:t>人物移動修改</a:t>
            </a:r>
            <a:r>
              <a:rPr lang="en-US" altLang="zh-TW" sz="2400" dirty="0"/>
              <a:t> </a:t>
            </a:r>
          </a:p>
          <a:p>
            <a:pPr>
              <a:lnSpc>
                <a:spcPct val="200000"/>
              </a:lnSpc>
            </a:pPr>
            <a:r>
              <a:rPr lang="zh-TW" altLang="en-US" sz="2400" dirty="0"/>
              <a:t>(3) 流程圖修改</a:t>
            </a:r>
            <a:endParaRPr lang="en-US" altLang="zh-TW" sz="2400" dirty="0"/>
          </a:p>
          <a:p>
            <a:pPr>
              <a:lnSpc>
                <a:spcPct val="200000"/>
              </a:lnSpc>
            </a:pPr>
            <a:r>
              <a:rPr lang="zh-TW" altLang="en-US" sz="2400" dirty="0"/>
              <a:t>(</a:t>
            </a:r>
            <a:r>
              <a:rPr lang="en-US" altLang="zh-TW" sz="2400" dirty="0"/>
              <a:t>4</a:t>
            </a:r>
            <a:r>
              <a:rPr lang="zh-TW" altLang="en-US" sz="2400" dirty="0"/>
              <a:t>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63BC269-1EE2-48BD-E08B-D0F598722DDF}"/>
              </a:ext>
            </a:extLst>
          </p:cNvPr>
          <p:cNvSpPr txBox="1"/>
          <p:nvPr/>
        </p:nvSpPr>
        <p:spPr>
          <a:xfrm>
            <a:off x="3891838" y="237448"/>
            <a:ext cx="44083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本周需改善的問題</a:t>
            </a:r>
            <a:endParaRPr lang="en-US" altLang="zh-TW" sz="4000" b="1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84B8C51-1150-635C-0D56-E287DD417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942930"/>
            <a:ext cx="10007951" cy="24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9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9F52D0-94BF-5AB9-B47C-CB0959AC0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16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44725D1-FA35-1FA9-B199-50788585BB88}"/>
              </a:ext>
            </a:extLst>
          </p:cNvPr>
          <p:cNvSpPr txBox="1"/>
          <p:nvPr/>
        </p:nvSpPr>
        <p:spPr>
          <a:xfrm>
            <a:off x="4201661" y="235044"/>
            <a:ext cx="37886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本週遇到的問題</a:t>
            </a:r>
            <a:endParaRPr lang="en-US" altLang="zh-TW" sz="4000" b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4952982-2E7D-C113-CFB0-FD25A66FB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942930"/>
            <a:ext cx="10007951" cy="24871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F3AD17C-B2C3-C04A-417C-0967B13EC9E0}"/>
              </a:ext>
            </a:extLst>
          </p:cNvPr>
          <p:cNvSpPr txBox="1"/>
          <p:nvPr/>
        </p:nvSpPr>
        <p:spPr>
          <a:xfrm>
            <a:off x="2508067" y="1735875"/>
            <a:ext cx="71758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dirty="0" err="1"/>
              <a:t>1.PS</a:t>
            </a:r>
            <a:r>
              <a:rPr lang="zh-TW" altLang="en-US" sz="3200" b="1" dirty="0"/>
              <a:t>透過</a:t>
            </a:r>
            <a:r>
              <a:rPr lang="en-US" altLang="zh-TW" sz="3200" b="1" dirty="0"/>
              <a:t>UART</a:t>
            </a:r>
            <a:r>
              <a:rPr lang="zh-TW" altLang="en-US" sz="3200" b="1" dirty="0"/>
              <a:t>傳輸給</a:t>
            </a:r>
            <a:r>
              <a:rPr lang="en-US" altLang="zh-TW" sz="3200" b="1" dirty="0"/>
              <a:t>PC</a:t>
            </a:r>
            <a:r>
              <a:rPr lang="zh-TW" altLang="en-US" sz="3200" b="1" dirty="0"/>
              <a:t>資料感到疑惑</a:t>
            </a:r>
          </a:p>
        </p:txBody>
      </p:sp>
    </p:spTree>
    <p:extLst>
      <p:ext uri="{BB962C8B-B14F-4D97-AF65-F5344CB8AC3E}">
        <p14:creationId xmlns:p14="http://schemas.microsoft.com/office/powerpoint/2010/main" val="3257561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1BA737-856D-C515-0FC7-62C4069D4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17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E6BB0CC-46F2-6222-D80D-9ED7B913E122}"/>
              </a:ext>
            </a:extLst>
          </p:cNvPr>
          <p:cNvSpPr txBox="1"/>
          <p:nvPr/>
        </p:nvSpPr>
        <p:spPr>
          <a:xfrm>
            <a:off x="3709403" y="235044"/>
            <a:ext cx="47731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回答上週老師的問題</a:t>
            </a:r>
            <a:endParaRPr lang="en-US" altLang="zh-TW" sz="4000" b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21F7EF2-8FD8-00F3-8759-1B3221115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942930"/>
            <a:ext cx="10007951" cy="24871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82C7A1A-001A-2C57-8B52-0D4BF68CF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2163262"/>
            <a:ext cx="2543226" cy="216000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534D5749-000F-D617-675C-9FFC91C165B8}"/>
              </a:ext>
            </a:extLst>
          </p:cNvPr>
          <p:cNvSpPr txBox="1"/>
          <p:nvPr/>
        </p:nvSpPr>
        <p:spPr>
          <a:xfrm>
            <a:off x="1242753" y="1281484"/>
            <a:ext cx="5298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/>
              <a:t>1. </a:t>
            </a:r>
            <a:r>
              <a:rPr lang="zh-TW" altLang="en-US" b="1" dirty="0"/>
              <a:t>當箱子推到目的地上時，可不可以再被人物推走</a:t>
            </a:r>
            <a:endParaRPr lang="en-US" altLang="zh-TW" sz="1800" b="1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4AF4C038-C9E8-787D-69B7-44E378A7E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385" y="2163262"/>
            <a:ext cx="2853976" cy="216000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3ADB1F2-2AAC-55B1-2FFB-96C79F849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9496" y="2163262"/>
            <a:ext cx="2229677" cy="2160000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5AF92189-838A-5AF0-81FB-07620C539769}"/>
              </a:ext>
            </a:extLst>
          </p:cNvPr>
          <p:cNvSpPr txBox="1"/>
          <p:nvPr/>
        </p:nvSpPr>
        <p:spPr>
          <a:xfrm>
            <a:off x="1294177" y="4543320"/>
            <a:ext cx="2184299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300" b="1" dirty="0"/>
              <a:t>1.</a:t>
            </a:r>
            <a:r>
              <a:rPr lang="zh-TW" altLang="en-US" sz="1300" b="1" dirty="0"/>
              <a:t>箱子尚未移動至目的地上</a:t>
            </a:r>
            <a:endParaRPr lang="zh-TW" altLang="en-US" sz="13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EF46C0B-F158-0D60-BFC5-74B1DE6C716F}"/>
              </a:ext>
            </a:extLst>
          </p:cNvPr>
          <p:cNvSpPr txBox="1"/>
          <p:nvPr/>
        </p:nvSpPr>
        <p:spPr>
          <a:xfrm>
            <a:off x="5065875" y="4543320"/>
            <a:ext cx="2184299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300" b="1" dirty="0"/>
              <a:t>2.</a:t>
            </a:r>
            <a:r>
              <a:rPr lang="zh-TW" altLang="en-US" sz="1300" b="1" dirty="0"/>
              <a:t>箱子移動至目的地上</a:t>
            </a:r>
            <a:endParaRPr lang="zh-TW" altLang="en-US" sz="13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CB737BA-0230-13BD-9D0B-B1B9BB82C732}"/>
              </a:ext>
            </a:extLst>
          </p:cNvPr>
          <p:cNvSpPr txBox="1"/>
          <p:nvPr/>
        </p:nvSpPr>
        <p:spPr>
          <a:xfrm>
            <a:off x="8384875" y="4543320"/>
            <a:ext cx="218429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300" b="1" dirty="0"/>
              <a:t>3.</a:t>
            </a:r>
            <a:r>
              <a:rPr lang="zh-TW" altLang="en-US" sz="1300" b="1" dirty="0"/>
              <a:t>箱子往前移動推開目的地</a:t>
            </a:r>
            <a:endParaRPr lang="zh-TW" altLang="en-US" sz="13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B4D7FD2-29DE-8040-5411-12CA917B0BB7}"/>
              </a:ext>
            </a:extLst>
          </p:cNvPr>
          <p:cNvSpPr/>
          <p:nvPr/>
        </p:nvSpPr>
        <p:spPr>
          <a:xfrm>
            <a:off x="6990437" y="5087250"/>
            <a:ext cx="1967826" cy="1448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9F1BBCD-1F66-B758-25CD-E082D418E147}"/>
              </a:ext>
            </a:extLst>
          </p:cNvPr>
          <p:cNvSpPr txBox="1"/>
          <p:nvPr/>
        </p:nvSpPr>
        <p:spPr>
          <a:xfrm>
            <a:off x="6985899" y="5039891"/>
            <a:ext cx="1972363" cy="1451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b="1" dirty="0">
                <a:solidFill>
                  <a:srgbClr val="676E95"/>
                </a:solidFill>
                <a:latin typeface="Consolas" panose="020B0609020204030204" pitchFamily="49" charset="0"/>
              </a:rPr>
              <a:t>“ ”</a:t>
            </a:r>
            <a:r>
              <a:rPr lang="en-US" altLang="zh-TW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zh-TW" altLang="en-US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空白處</a:t>
            </a:r>
            <a:r>
              <a:rPr lang="en-US" altLang="zh-TW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人物可移動空間</a:t>
            </a:r>
            <a:r>
              <a:rPr lang="en-US" altLang="zh-TW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0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“=”: </a:t>
            </a:r>
            <a:r>
              <a:rPr lang="zh-TW" altLang="en-US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牆壁</a:t>
            </a:r>
            <a:r>
              <a:rPr lang="en-US" altLang="zh-TW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障礙物</a:t>
            </a:r>
            <a:r>
              <a:rPr lang="en-US" altLang="zh-TW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0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000" b="1" dirty="0">
                <a:solidFill>
                  <a:srgbClr val="676E95"/>
                </a:solidFill>
                <a:latin typeface="Consolas" panose="020B0609020204030204" pitchFamily="49" charset="0"/>
              </a:rPr>
              <a:t>“X”</a:t>
            </a:r>
            <a:r>
              <a:rPr lang="en-US" altLang="zh-TW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zh-TW" altLang="en-US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擺放目的地</a:t>
            </a:r>
            <a:endParaRPr lang="en-US" altLang="zh-TW" sz="10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000" b="1" dirty="0">
                <a:solidFill>
                  <a:srgbClr val="676E95"/>
                </a:solidFill>
                <a:latin typeface="Consolas" panose="020B0609020204030204" pitchFamily="49" charset="0"/>
              </a:rPr>
              <a:t>“B”</a:t>
            </a:r>
            <a:r>
              <a:rPr lang="en-US" altLang="zh-TW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zh-TW" altLang="en-US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箱子</a:t>
            </a:r>
            <a:endParaRPr lang="en-US" altLang="zh-TW" sz="10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000" b="1" dirty="0">
                <a:solidFill>
                  <a:srgbClr val="676E95"/>
                </a:solidFill>
                <a:latin typeface="Consolas" panose="020B0609020204030204" pitchFamily="49" charset="0"/>
              </a:rPr>
              <a:t>“P”</a:t>
            </a:r>
            <a:r>
              <a:rPr lang="en-US" altLang="zh-TW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zh-TW" altLang="en-US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</a:t>
            </a:r>
            <a:endParaRPr lang="en-US" altLang="zh-TW" sz="1000" b="1" dirty="0">
              <a:solidFill>
                <a:srgbClr val="676E95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000" b="1" dirty="0">
                <a:solidFill>
                  <a:srgbClr val="676E95"/>
                </a:solidFill>
                <a:latin typeface="Consolas" panose="020B0609020204030204" pitchFamily="49" charset="0"/>
              </a:rPr>
              <a:t>“O”</a:t>
            </a:r>
            <a:r>
              <a:rPr lang="en-US" altLang="zh-TW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zh-TW" altLang="en-US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 箱子擺放在目的地上</a:t>
            </a:r>
            <a:endParaRPr lang="en-US" altLang="zh-TW" sz="1000" b="1" dirty="0">
              <a:solidFill>
                <a:srgbClr val="676E95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72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F35C50D-AE31-F5CC-D493-8DEC42ACD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</a:t>
            </a:fld>
            <a:endParaRPr lang="zh-TW" altLang="en-US" noProof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47FAEDE5-923D-B275-7845-07578155CACA}"/>
              </a:ext>
            </a:extLst>
          </p:cNvPr>
          <p:cNvSpPr txBox="1">
            <a:spLocks/>
          </p:cNvSpPr>
          <p:nvPr/>
        </p:nvSpPr>
        <p:spPr>
          <a:xfrm>
            <a:off x="1092022" y="1080272"/>
            <a:ext cx="10515600" cy="5094472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效能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dirty="0"/>
              <a:t>Baud Rate : </a:t>
            </a:r>
            <a:r>
              <a:rPr lang="en-US" altLang="zh-TW" dirty="0" err="1"/>
              <a:t>115200bps</a:t>
            </a:r>
            <a:endParaRPr lang="en-US" altLang="zh-TW" dirty="0"/>
          </a:p>
          <a:p>
            <a:pPr lvl="1"/>
            <a:r>
              <a:rPr lang="en-US" altLang="zh-TW" dirty="0"/>
              <a:t>Board </a:t>
            </a:r>
            <a:r>
              <a:rPr lang="en-US" altLang="zh-TW" dirty="0" err="1"/>
              <a:t>Clk</a:t>
            </a:r>
            <a:r>
              <a:rPr lang="en-US" altLang="zh-TW" dirty="0"/>
              <a:t> : </a:t>
            </a:r>
            <a:r>
              <a:rPr lang="en-US" altLang="zh-TW" dirty="0" err="1"/>
              <a:t>100MHz</a:t>
            </a:r>
            <a:endParaRPr lang="en-US" altLang="zh-TW" dirty="0"/>
          </a:p>
          <a:p>
            <a:r>
              <a:rPr lang="zh-TW" altLang="en-US" dirty="0"/>
              <a:t>硬體 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dirty="0"/>
              <a:t>ZYNQ-7000 </a:t>
            </a:r>
            <a:r>
              <a:rPr lang="en-US" altLang="zh-TW" dirty="0" err="1"/>
              <a:t>xc7z020clg484</a:t>
            </a:r>
            <a:r>
              <a:rPr lang="en-US" altLang="zh-TW" dirty="0"/>
              <a:t>-1</a:t>
            </a:r>
          </a:p>
          <a:p>
            <a:r>
              <a:rPr lang="zh-TW" altLang="en-US" dirty="0"/>
              <a:t>程式 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dirty="0"/>
              <a:t>C</a:t>
            </a:r>
            <a:r>
              <a:rPr lang="zh-TW" altLang="en-US" dirty="0"/>
              <a:t>   </a:t>
            </a:r>
            <a:r>
              <a:rPr lang="en-US" altLang="zh-TW" dirty="0"/>
              <a:t>(SDK</a:t>
            </a:r>
            <a:r>
              <a:rPr lang="zh-TW" altLang="en-US" dirty="0"/>
              <a:t>執行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C#</a:t>
            </a:r>
            <a:r>
              <a:rPr lang="zh-TW" altLang="en-US" dirty="0"/>
              <a:t> </a:t>
            </a:r>
            <a:r>
              <a:rPr lang="en-US" altLang="zh-TW" dirty="0"/>
              <a:t>(Windows</a:t>
            </a:r>
            <a:r>
              <a:rPr lang="zh-TW" altLang="en-US" dirty="0"/>
              <a:t>平台執行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軟體 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dirty="0" err="1"/>
              <a:t>Vivado</a:t>
            </a:r>
            <a:r>
              <a:rPr lang="en-US" altLang="zh-TW" dirty="0"/>
              <a:t> 2018.3</a:t>
            </a:r>
          </a:p>
          <a:p>
            <a:pPr lvl="1"/>
            <a:r>
              <a:rPr lang="en-US" altLang="zh-TW" dirty="0" err="1"/>
              <a:t>Vivado</a:t>
            </a:r>
            <a:r>
              <a:rPr lang="en-US" altLang="zh-TW" dirty="0"/>
              <a:t> SDK 2018.3</a:t>
            </a:r>
          </a:p>
          <a:p>
            <a:pPr lvl="1"/>
            <a:r>
              <a:rPr lang="en-US" altLang="zh-TW" dirty="0"/>
              <a:t>Visual studio 2022</a:t>
            </a:r>
          </a:p>
          <a:p>
            <a:r>
              <a:rPr lang="zh-TW" altLang="en-US" dirty="0"/>
              <a:t>介面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sz="2400" dirty="0"/>
              <a:t>UART (PS-PC)</a:t>
            </a:r>
          </a:p>
          <a:p>
            <a:pPr lvl="1"/>
            <a:r>
              <a:rPr lang="en-US" altLang="zh-TW" sz="2400" dirty="0"/>
              <a:t>AIX (PL-PS)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2E7BD24-0F60-702F-1CB9-B249753D8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2" y="683256"/>
            <a:ext cx="10007951" cy="24871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7F1E82C-D264-1E69-ED15-5038C20F7326}"/>
              </a:ext>
            </a:extLst>
          </p:cNvPr>
          <p:cNvSpPr txBox="1"/>
          <p:nvPr/>
        </p:nvSpPr>
        <p:spPr>
          <a:xfrm>
            <a:off x="5488986" y="99730"/>
            <a:ext cx="12140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需求</a:t>
            </a:r>
            <a:endParaRPr lang="en-US" altLang="zh-TW" sz="4000" b="1" dirty="0"/>
          </a:p>
        </p:txBody>
      </p:sp>
    </p:spTree>
    <p:extLst>
      <p:ext uri="{BB962C8B-B14F-4D97-AF65-F5344CB8AC3E}">
        <p14:creationId xmlns:p14="http://schemas.microsoft.com/office/powerpoint/2010/main" val="378647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156D41D7-FCBE-30A4-5DD4-8C6F17F550D9}"/>
              </a:ext>
            </a:extLst>
          </p:cNvPr>
          <p:cNvSpPr/>
          <p:nvPr/>
        </p:nvSpPr>
        <p:spPr>
          <a:xfrm>
            <a:off x="938274" y="573865"/>
            <a:ext cx="10415526" cy="521733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200000"/>
              </a:lnSpc>
            </a:pPr>
            <a:endParaRPr lang="en-US" altLang="zh-TW" b="1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CFCBE3-FCF4-D661-FBCB-1558DCCC3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</a:t>
            </a:fld>
            <a:endParaRPr lang="zh-TW" altLang="en-US" noProof="0"/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5D6652C3-92F7-0143-B347-BEE5F5D6967B}"/>
              </a:ext>
            </a:extLst>
          </p:cNvPr>
          <p:cNvSpPr txBox="1">
            <a:spLocks/>
          </p:cNvSpPr>
          <p:nvPr/>
        </p:nvSpPr>
        <p:spPr>
          <a:xfrm>
            <a:off x="1391334" y="800395"/>
            <a:ext cx="7685033" cy="70143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b="1" dirty="0"/>
              <a:t>遊戲規則</a:t>
            </a:r>
            <a:r>
              <a:rPr lang="en-US" altLang="zh-TW" b="1" dirty="0"/>
              <a:t>-</a:t>
            </a:r>
            <a:r>
              <a:rPr lang="zh-TW" altLang="en-US" b="1" dirty="0"/>
              <a:t>大綱</a:t>
            </a:r>
            <a:endParaRPr lang="en-US" altLang="zh-TW" b="1" dirty="0"/>
          </a:p>
          <a:p>
            <a:pPr lvl="1">
              <a:lnSpc>
                <a:spcPct val="150000"/>
              </a:lnSpc>
            </a:pPr>
            <a:endParaRPr lang="en-US" altLang="zh-TW" b="1" dirty="0"/>
          </a:p>
        </p:txBody>
      </p:sp>
      <p:pic>
        <p:nvPicPr>
          <p:cNvPr id="3" name="圖片 2" descr="一張含有 Rectangle, 螢幕擷取畫面, 正方形, 建築材料 的圖片&#10;&#10;自動產生的描述">
            <a:extLst>
              <a:ext uri="{FF2B5EF4-FFF2-40B4-BE49-F238E27FC236}">
                <a16:creationId xmlns:a16="http://schemas.microsoft.com/office/drawing/2014/main" id="{9EE49E54-D05B-C18A-9776-0B9C2C620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986" y="1893464"/>
            <a:ext cx="2915987" cy="3239986"/>
          </a:xfrm>
          <a:prstGeom prst="rect">
            <a:avLst/>
          </a:prstGeom>
        </p:spPr>
      </p:pic>
      <p:sp>
        <p:nvSpPr>
          <p:cNvPr id="12" name="副標題 2">
            <a:extLst>
              <a:ext uri="{FF2B5EF4-FFF2-40B4-BE49-F238E27FC236}">
                <a16:creationId xmlns:a16="http://schemas.microsoft.com/office/drawing/2014/main" id="{E0E14B2A-28EA-1914-3321-29F9BAC28059}"/>
              </a:ext>
            </a:extLst>
          </p:cNvPr>
          <p:cNvSpPr txBox="1">
            <a:spLocks/>
          </p:cNvSpPr>
          <p:nvPr/>
        </p:nvSpPr>
        <p:spPr>
          <a:xfrm>
            <a:off x="1852023" y="1501833"/>
            <a:ext cx="5929836" cy="70143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2000" b="1" dirty="0"/>
              <a:t>遊戲</a:t>
            </a:r>
            <a:r>
              <a:rPr lang="zh-TW" altLang="en-US" sz="2000" b="1" dirty="0">
                <a:solidFill>
                  <a:schemeClr val="tx1"/>
                </a:solidFill>
              </a:rPr>
              <a:t>目標：將所有箱子「</a:t>
            </a:r>
            <a:r>
              <a:rPr lang="zh-TW" altLang="en-US" sz="2000" b="1" dirty="0"/>
              <a:t>推</a:t>
            </a:r>
            <a:r>
              <a:rPr lang="zh-TW" altLang="en-US" sz="2000" b="1" dirty="0">
                <a:solidFill>
                  <a:schemeClr val="tx1"/>
                </a:solidFill>
              </a:rPr>
              <a:t>動」到指定目的地則完成關卡。</a:t>
            </a:r>
            <a:endParaRPr lang="en-US" altLang="zh-TW" sz="2000" b="1" dirty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b="1" dirty="0"/>
          </a:p>
          <a:p>
            <a:pPr lvl="1">
              <a:lnSpc>
                <a:spcPct val="150000"/>
              </a:lnSpc>
            </a:pPr>
            <a:endParaRPr lang="en-US" altLang="zh-TW" b="1" dirty="0"/>
          </a:p>
        </p:txBody>
      </p:sp>
      <p:sp>
        <p:nvSpPr>
          <p:cNvPr id="13" name="副標題 2">
            <a:extLst>
              <a:ext uri="{FF2B5EF4-FFF2-40B4-BE49-F238E27FC236}">
                <a16:creationId xmlns:a16="http://schemas.microsoft.com/office/drawing/2014/main" id="{6A032EA1-620D-BE69-C596-C2DA51AA6DBC}"/>
              </a:ext>
            </a:extLst>
          </p:cNvPr>
          <p:cNvSpPr txBox="1">
            <a:spLocks/>
          </p:cNvSpPr>
          <p:nvPr/>
        </p:nvSpPr>
        <p:spPr>
          <a:xfrm>
            <a:off x="1852023" y="2662554"/>
            <a:ext cx="5872480" cy="70143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2000" b="1" dirty="0"/>
              <a:t>移動方式：玩家只能在沒有阻礙物</a:t>
            </a:r>
            <a:r>
              <a:rPr lang="en-US" altLang="zh-TW" sz="2000" b="1" dirty="0"/>
              <a:t>(</a:t>
            </a:r>
            <a:r>
              <a:rPr lang="zh-TW" altLang="en-US" sz="2000" b="1" dirty="0"/>
              <a:t>如牆壁</a:t>
            </a:r>
            <a:r>
              <a:rPr lang="en-US" altLang="zh-TW" sz="2000" b="1" dirty="0"/>
              <a:t>)</a:t>
            </a:r>
            <a:r>
              <a:rPr lang="zh-TW" altLang="en-US" sz="2000" b="1" dirty="0"/>
              <a:t>的情況下，上、下、左、右的移動 。</a:t>
            </a:r>
            <a:endParaRPr lang="en-US" altLang="zh-TW" b="1" dirty="0"/>
          </a:p>
        </p:txBody>
      </p:sp>
      <p:sp>
        <p:nvSpPr>
          <p:cNvPr id="18" name="副標題 2">
            <a:extLst>
              <a:ext uri="{FF2B5EF4-FFF2-40B4-BE49-F238E27FC236}">
                <a16:creationId xmlns:a16="http://schemas.microsoft.com/office/drawing/2014/main" id="{54D5B914-4255-E7DE-A88F-85517D8F00C5}"/>
              </a:ext>
            </a:extLst>
          </p:cNvPr>
          <p:cNvSpPr txBox="1">
            <a:spLocks/>
          </p:cNvSpPr>
          <p:nvPr/>
        </p:nvSpPr>
        <p:spPr>
          <a:xfrm>
            <a:off x="1851264" y="3867662"/>
            <a:ext cx="5872480" cy="70143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2000" b="1" dirty="0"/>
              <a:t>推箱限制：箱子只能被「推」，並且玩家不能同時推動兩個或以上的箱子。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35941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72B3337-273D-BDEE-8A54-C89D7BB5E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4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EF10132-9E4E-86D4-4DBA-70105CF07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586" y="1507894"/>
            <a:ext cx="3855430" cy="4232885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4110FC2-DB95-7C99-DEF2-7F9C36BFC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78" y="1353861"/>
            <a:ext cx="4593334" cy="46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6DA7335-A01C-8B22-625C-715667BA8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820" y="3008726"/>
            <a:ext cx="1226344" cy="12171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49FC8A4-EE6E-7290-C642-B732C147A5C7}"/>
              </a:ext>
            </a:extLst>
          </p:cNvPr>
          <p:cNvSpPr/>
          <p:nvPr/>
        </p:nvSpPr>
        <p:spPr>
          <a:xfrm>
            <a:off x="6365928" y="3110255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BA17340-045B-D58F-3F84-F64E8253D209}"/>
              </a:ext>
            </a:extLst>
          </p:cNvPr>
          <p:cNvSpPr/>
          <p:nvPr/>
        </p:nvSpPr>
        <p:spPr>
          <a:xfrm>
            <a:off x="5894340" y="3015741"/>
            <a:ext cx="1222823" cy="1217193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664E91-249D-5734-E4AE-E853963CACE8}"/>
              </a:ext>
            </a:extLst>
          </p:cNvPr>
          <p:cNvSpPr/>
          <p:nvPr/>
        </p:nvSpPr>
        <p:spPr>
          <a:xfrm>
            <a:off x="6365928" y="3872540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B25C36C-4A53-6F85-0FE8-00D9CDF68AA5}"/>
              </a:ext>
            </a:extLst>
          </p:cNvPr>
          <p:cNvCxnSpPr>
            <a:cxnSpLocks/>
          </p:cNvCxnSpPr>
          <p:nvPr/>
        </p:nvCxnSpPr>
        <p:spPr>
          <a:xfrm flipV="1">
            <a:off x="9280934" y="1963034"/>
            <a:ext cx="0" cy="4702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21B5BA92-0B92-AF84-9557-1DA60C3197CA}"/>
              </a:ext>
            </a:extLst>
          </p:cNvPr>
          <p:cNvCxnSpPr>
            <a:cxnSpLocks/>
          </p:cNvCxnSpPr>
          <p:nvPr/>
        </p:nvCxnSpPr>
        <p:spPr>
          <a:xfrm flipH="1">
            <a:off x="8481922" y="2777285"/>
            <a:ext cx="55517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76570A16-B336-D773-E153-F7F10AA05DD5}"/>
              </a:ext>
            </a:extLst>
          </p:cNvPr>
          <p:cNvCxnSpPr>
            <a:cxnSpLocks/>
          </p:cNvCxnSpPr>
          <p:nvPr/>
        </p:nvCxnSpPr>
        <p:spPr>
          <a:xfrm>
            <a:off x="9280934" y="3110255"/>
            <a:ext cx="0" cy="5211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951E62D2-822F-E0B8-F798-B45BA4DE006E}"/>
              </a:ext>
            </a:extLst>
          </p:cNvPr>
          <p:cNvCxnSpPr>
            <a:cxnSpLocks/>
          </p:cNvCxnSpPr>
          <p:nvPr/>
        </p:nvCxnSpPr>
        <p:spPr>
          <a:xfrm>
            <a:off x="9611860" y="2777285"/>
            <a:ext cx="58565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3EC1D4C5-8535-A000-9501-411E0AB8012A}"/>
              </a:ext>
            </a:extLst>
          </p:cNvPr>
          <p:cNvSpPr/>
          <p:nvPr/>
        </p:nvSpPr>
        <p:spPr>
          <a:xfrm>
            <a:off x="5955533" y="3491359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472DE8C-3F0F-7B2F-7DC9-2BFD2C6BC01A}"/>
              </a:ext>
            </a:extLst>
          </p:cNvPr>
          <p:cNvSpPr/>
          <p:nvPr/>
        </p:nvSpPr>
        <p:spPr>
          <a:xfrm>
            <a:off x="6796968" y="3506708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DF994B7-1DCF-9C3F-180A-52E18947D30A}"/>
              </a:ext>
            </a:extLst>
          </p:cNvPr>
          <p:cNvSpPr txBox="1"/>
          <p:nvPr/>
        </p:nvSpPr>
        <p:spPr>
          <a:xfrm>
            <a:off x="6293820" y="2568086"/>
            <a:ext cx="337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上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6BA330E-9434-01A0-8D6A-DD918AC82A91}"/>
              </a:ext>
            </a:extLst>
          </p:cNvPr>
          <p:cNvSpPr txBox="1"/>
          <p:nvPr/>
        </p:nvSpPr>
        <p:spPr>
          <a:xfrm>
            <a:off x="6335262" y="4327448"/>
            <a:ext cx="337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下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4F1EE5A-4746-F9AD-9C6E-8E1E4A42FFA5}"/>
              </a:ext>
            </a:extLst>
          </p:cNvPr>
          <p:cNvSpPr txBox="1"/>
          <p:nvPr/>
        </p:nvSpPr>
        <p:spPr>
          <a:xfrm>
            <a:off x="5477800" y="3432656"/>
            <a:ext cx="368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左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6F921EC3-3BF9-AEDD-CB62-920922F405C0}"/>
              </a:ext>
            </a:extLst>
          </p:cNvPr>
          <p:cNvSpPr txBox="1"/>
          <p:nvPr/>
        </p:nvSpPr>
        <p:spPr>
          <a:xfrm>
            <a:off x="7104678" y="3455019"/>
            <a:ext cx="368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右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69C17BB-3C98-66D7-0DED-36282672302D}"/>
              </a:ext>
            </a:extLst>
          </p:cNvPr>
          <p:cNvSpPr txBox="1"/>
          <p:nvPr/>
        </p:nvSpPr>
        <p:spPr>
          <a:xfrm>
            <a:off x="9222508" y="2063965"/>
            <a:ext cx="337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上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EA8FFE5-0B52-16F5-972F-91286380C18F}"/>
              </a:ext>
            </a:extLst>
          </p:cNvPr>
          <p:cNvSpPr txBox="1"/>
          <p:nvPr/>
        </p:nvSpPr>
        <p:spPr>
          <a:xfrm>
            <a:off x="9222508" y="3085687"/>
            <a:ext cx="337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下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C7E4825-23C2-B404-7C1F-80C81F215394}"/>
              </a:ext>
            </a:extLst>
          </p:cNvPr>
          <p:cNvSpPr txBox="1"/>
          <p:nvPr/>
        </p:nvSpPr>
        <p:spPr>
          <a:xfrm>
            <a:off x="8613359" y="2433297"/>
            <a:ext cx="368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左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6C4A1FC-EA91-2FD5-B73A-B4B28552197C}"/>
              </a:ext>
            </a:extLst>
          </p:cNvPr>
          <p:cNvSpPr txBox="1"/>
          <p:nvPr/>
        </p:nvSpPr>
        <p:spPr>
          <a:xfrm>
            <a:off x="9904686" y="2383420"/>
            <a:ext cx="368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右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340FAF6-DFA8-B372-7366-7DC8DF5341E0}"/>
              </a:ext>
            </a:extLst>
          </p:cNvPr>
          <p:cNvSpPr/>
          <p:nvPr/>
        </p:nvSpPr>
        <p:spPr>
          <a:xfrm>
            <a:off x="6357563" y="3498412"/>
            <a:ext cx="276127" cy="265954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70C0"/>
              </a:solidFill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02BFCEE-72E1-79EB-D4D8-2E138290975C}"/>
              </a:ext>
            </a:extLst>
          </p:cNvPr>
          <p:cNvCxnSpPr>
            <a:cxnSpLocks/>
          </p:cNvCxnSpPr>
          <p:nvPr/>
        </p:nvCxnSpPr>
        <p:spPr>
          <a:xfrm>
            <a:off x="6647587" y="3772662"/>
            <a:ext cx="409503" cy="739452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42092D1-C302-3E49-A6EA-3395D11656B6}"/>
              </a:ext>
            </a:extLst>
          </p:cNvPr>
          <p:cNvSpPr txBox="1"/>
          <p:nvPr/>
        </p:nvSpPr>
        <p:spPr>
          <a:xfrm>
            <a:off x="7015572" y="4270644"/>
            <a:ext cx="36895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00B0F0"/>
                </a:solidFill>
              </a:rPr>
              <a:t>重置遊戲按鈕</a:t>
            </a:r>
            <a:endParaRPr lang="zh-TW" altLang="en-US" dirty="0">
              <a:solidFill>
                <a:srgbClr val="00B0F0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CE867A0-573C-254B-441C-BAFFF9A5445E}"/>
              </a:ext>
            </a:extLst>
          </p:cNvPr>
          <p:cNvSpPr txBox="1"/>
          <p:nvPr/>
        </p:nvSpPr>
        <p:spPr>
          <a:xfrm>
            <a:off x="3590269" y="237453"/>
            <a:ext cx="52827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硬體按鍵對應遊戲功能</a:t>
            </a:r>
            <a:endParaRPr lang="en-US" altLang="zh-TW" sz="4000" b="1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A699C19A-1557-18C0-E51E-ACD70B08B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024" y="899181"/>
            <a:ext cx="10007951" cy="248719"/>
          </a:xfrm>
          <a:prstGeom prst="rect">
            <a:avLst/>
          </a:prstGeom>
        </p:spPr>
      </p:pic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DF7A6048-63B7-549E-50A2-6E001B74B58E}"/>
              </a:ext>
            </a:extLst>
          </p:cNvPr>
          <p:cNvSpPr/>
          <p:nvPr/>
        </p:nvSpPr>
        <p:spPr>
          <a:xfrm>
            <a:off x="5111498" y="4780877"/>
            <a:ext cx="290158" cy="862642"/>
          </a:xfrm>
          <a:prstGeom prst="round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D832EDFC-AE7E-EDB4-8D2B-C34C21D317B8}"/>
              </a:ext>
            </a:extLst>
          </p:cNvPr>
          <p:cNvSpPr txBox="1"/>
          <p:nvPr/>
        </p:nvSpPr>
        <p:spPr>
          <a:xfrm>
            <a:off x="5392580" y="5089846"/>
            <a:ext cx="6897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92D050"/>
                </a:solidFill>
              </a:rPr>
              <a:t>LED</a:t>
            </a:r>
            <a:r>
              <a:rPr lang="zh-TW" altLang="en-US" b="1" dirty="0">
                <a:solidFill>
                  <a:srgbClr val="92D050"/>
                </a:solidFill>
              </a:rPr>
              <a:t>計分</a:t>
            </a:r>
            <a:endParaRPr lang="zh-TW" alt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47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D7DAD907-451E-4EBB-DD38-FBCA6C583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76" y="803627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EFAC60F-3C6F-2EDF-8E15-F2C00D825753}"/>
              </a:ext>
            </a:extLst>
          </p:cNvPr>
          <p:cNvSpPr txBox="1"/>
          <p:nvPr/>
        </p:nvSpPr>
        <p:spPr>
          <a:xfrm>
            <a:off x="4975818" y="95741"/>
            <a:ext cx="22346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驗收說明</a:t>
            </a:r>
            <a:endParaRPr lang="en-US" altLang="zh-TW" sz="4000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D0E1266-299E-06DE-9914-14641987C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5</a:t>
            </a:fld>
            <a:endParaRPr lang="zh-TW" altLang="en-US" noProof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670A3747-BB33-BFDA-786A-636D8A5F583E}"/>
              </a:ext>
            </a:extLst>
          </p:cNvPr>
          <p:cNvSpPr txBox="1">
            <a:spLocks/>
          </p:cNvSpPr>
          <p:nvPr/>
        </p:nvSpPr>
        <p:spPr>
          <a:xfrm>
            <a:off x="1196828" y="803629"/>
            <a:ext cx="9905999" cy="55128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TW" sz="1600"/>
          </a:p>
          <a:p>
            <a:endParaRPr lang="en-US" altLang="zh-TW" sz="1600"/>
          </a:p>
          <a:p>
            <a:endParaRPr lang="en-US" altLang="zh-TW" sz="1600"/>
          </a:p>
          <a:p>
            <a:endParaRPr lang="en-US" altLang="zh-TW" sz="1600"/>
          </a:p>
          <a:p>
            <a:endParaRPr lang="en-US" altLang="zh-TW" sz="1600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zh-TW" sz="1400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56513DBE-921A-ADED-30D5-F960DCFBC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799582"/>
              </p:ext>
            </p:extLst>
          </p:nvPr>
        </p:nvGraphicFramePr>
        <p:xfrm>
          <a:off x="1255765" y="1338115"/>
          <a:ext cx="9674764" cy="5049535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3231794">
                  <a:extLst>
                    <a:ext uri="{9D8B030D-6E8A-4147-A177-3AD203B41FA5}">
                      <a16:colId xmlns:a16="http://schemas.microsoft.com/office/drawing/2014/main" val="2815000630"/>
                    </a:ext>
                  </a:extLst>
                </a:gridCol>
                <a:gridCol w="6442970">
                  <a:extLst>
                    <a:ext uri="{9D8B030D-6E8A-4147-A177-3AD203B41FA5}">
                      <a16:colId xmlns:a16="http://schemas.microsoft.com/office/drawing/2014/main" val="262466031"/>
                    </a:ext>
                  </a:extLst>
                </a:gridCol>
              </a:tblGrid>
              <a:tr h="37774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功能</a:t>
                      </a:r>
                      <a:endParaRPr lang="en-US" altLang="zh-TW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驗收方式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1159482"/>
                  </a:ext>
                </a:extLst>
              </a:tr>
              <a:tr h="387672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開始遊戲</a:t>
                      </a:r>
                      <a:endParaRPr lang="en-US" altLang="zh-TW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當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EGO</a:t>
                      </a: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板子燒錄後會傳輸初始化的地圖到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PC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0972615"/>
                  </a:ext>
                </a:extLst>
              </a:tr>
              <a:tr h="387672">
                <a:tc>
                  <a:txBody>
                    <a:bodyPr/>
                    <a:lstStyle/>
                    <a:p>
                      <a:r>
                        <a:rPr lang="en-US" altLang="zh-TW" sz="1400" b="1" dirty="0">
                          <a:latin typeface="+mn-ea"/>
                          <a:ea typeface="+mn-ea"/>
                        </a:rPr>
                        <a:t>UART</a:t>
                      </a: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傳輸地圖資料至</a:t>
                      </a:r>
                      <a:r>
                        <a:rPr lang="en-US" altLang="zh-TW" sz="1400" b="1" dirty="0">
                          <a:latin typeface="+mn-ea"/>
                          <a:ea typeface="+mn-ea"/>
                        </a:rPr>
                        <a:t>PC</a:t>
                      </a:r>
                      <a:endParaRPr lang="zh-TW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確認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UART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傳輸內容包含「地圖資料」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+ 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「遊戲結束判斷狀態」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7118279"/>
                  </a:ext>
                </a:extLst>
              </a:tr>
              <a:tr h="5042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>
                          <a:latin typeface="+mn-ea"/>
                          <a:ea typeface="+mn-ea"/>
                        </a:rPr>
                        <a:t>PC</a:t>
                      </a: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上繪製出遊戲畫面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透過「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C#</a:t>
                      </a: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」將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PS</a:t>
                      </a: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中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UART</a:t>
                      </a: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傳來的資料解碼，繪製出遊戲畫面</a:t>
                      </a:r>
                      <a:endParaRPr lang="en-US" altLang="zh-TW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2341735"/>
                  </a:ext>
                </a:extLst>
              </a:tr>
              <a:tr h="5042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顯示「未擺放」位置的數量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EGO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燒錄後，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LED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以二進制的方式顯示「剩餘」擺放位置的數量</a:t>
                      </a:r>
                      <a:endParaRPr lang="en-US" altLang="zh-TW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534208"/>
                  </a:ext>
                </a:extLst>
              </a:tr>
              <a:tr h="4982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控制人物角色移動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按下「上、下、左、右」對應按鈕後，會「觸發中斷」並更改地圖陣列的資訊，並於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PC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端的畫面上顯示人物做出「對應」移動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7047621"/>
                  </a:ext>
                </a:extLst>
              </a:tr>
              <a:tr h="4416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>
                          <a:latin typeface="+mn-ea"/>
                          <a:ea typeface="+mn-ea"/>
                        </a:rPr>
                        <a:t>LED</a:t>
                      </a: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顯示未擺放位置數量減少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當箱子擺放在目的地上時剩餘數量減少，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LED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上的數值隨著減少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5886916"/>
                  </a:ext>
                </a:extLst>
              </a:tr>
              <a:tr h="4414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按鈕觸發中斷執行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「人物移動」和「重新遊玩」按鈕被按下時，遊戲中斷並執行對應動作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0148829"/>
                  </a:ext>
                </a:extLst>
              </a:tr>
              <a:tr h="5044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遊戲結束判定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當地圖上目的地位置都被擺上後，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UART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傳輸完成的「遊戲結束判斷狀態」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2442082"/>
                  </a:ext>
                </a:extLst>
              </a:tr>
              <a:tr h="5044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顯示通關完成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透過「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C#</a:t>
                      </a: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」將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PS</a:t>
                      </a: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中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UART</a:t>
                      </a: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傳來的資料解碼，顯示遊戲通關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Winner</a:t>
                      </a: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的畫面</a:t>
                      </a:r>
                      <a:endParaRPr lang="en-US" altLang="zh-TW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1676837"/>
                  </a:ext>
                </a:extLst>
              </a:tr>
              <a:tr h="4776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重新遊玩遊戲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按下「重置按鈕」後，回復地圖初始畫面以及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LED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需要擺放位置的數量</a:t>
                      </a:r>
                      <a:endParaRPr lang="en-US" altLang="zh-TW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77674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7815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91F1E74-D190-FA09-935F-6F5AEC95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6</a:t>
            </a:fld>
            <a:endParaRPr lang="zh-TW" altLang="en-US" noProof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F9C93C3-B9CC-F1BA-8E19-32DCBED1D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21" y="2111114"/>
            <a:ext cx="11887158" cy="263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6A8316C-59EE-5C98-00A6-473105BDBC55}"/>
              </a:ext>
            </a:extLst>
          </p:cNvPr>
          <p:cNvSpPr txBox="1"/>
          <p:nvPr/>
        </p:nvSpPr>
        <p:spPr>
          <a:xfrm>
            <a:off x="4178852" y="501650"/>
            <a:ext cx="383429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5000" b="1" dirty="0" err="1"/>
              <a:t>BreakDown</a:t>
            </a:r>
            <a:endParaRPr lang="zh-TW" altLang="en-US" sz="5000" dirty="0"/>
          </a:p>
        </p:txBody>
      </p:sp>
    </p:spTree>
    <p:extLst>
      <p:ext uri="{BB962C8B-B14F-4D97-AF65-F5344CB8AC3E}">
        <p14:creationId xmlns:p14="http://schemas.microsoft.com/office/powerpoint/2010/main" val="177505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F080614-D6E2-8DA4-6D3D-9F57E2A9D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7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EA6DC7F-356F-A84F-1B47-6695E7836904}"/>
              </a:ext>
            </a:extLst>
          </p:cNvPr>
          <p:cNvSpPr txBox="1"/>
          <p:nvPr/>
        </p:nvSpPr>
        <p:spPr>
          <a:xfrm>
            <a:off x="672101" y="397000"/>
            <a:ext cx="89148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 err="1"/>
              <a:t>BreakDown</a:t>
            </a:r>
            <a:r>
              <a:rPr lang="en-US" altLang="zh-TW" sz="4000" b="1" dirty="0"/>
              <a:t>-PC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BC8CB6A-2660-390B-5B5B-767CF7203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392" y="1983328"/>
            <a:ext cx="9527215" cy="289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93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2F38603-4A3B-1B40-6DF8-63BAF8719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8</a:t>
            </a:fld>
            <a:endParaRPr lang="zh-TW" altLang="en-US" noProof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AA794B0-8FED-0848-9A59-343EB6C83625}"/>
              </a:ext>
            </a:extLst>
          </p:cNvPr>
          <p:cNvSpPr txBox="1"/>
          <p:nvPr/>
        </p:nvSpPr>
        <p:spPr>
          <a:xfrm>
            <a:off x="672101" y="397000"/>
            <a:ext cx="42856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 err="1"/>
              <a:t>BreakDown</a:t>
            </a:r>
            <a:r>
              <a:rPr lang="en-US" altLang="zh-TW" sz="4000" b="1" dirty="0"/>
              <a:t>-PS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E42D65-3EA4-4749-2361-A57533660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0"/>
            <a:ext cx="6362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85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60A751-AEDD-7639-C0B2-C2FD05C51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9</a:t>
            </a:fld>
            <a:endParaRPr lang="zh-TW" altLang="en-US" noProof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E539C72-3B62-F99A-B093-B230AC8DE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874" y="1078467"/>
            <a:ext cx="10048251" cy="470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6EDB2A9-DCF5-A421-70CE-842C1EEA3907}"/>
              </a:ext>
            </a:extLst>
          </p:cNvPr>
          <p:cNvSpPr txBox="1"/>
          <p:nvPr/>
        </p:nvSpPr>
        <p:spPr>
          <a:xfrm>
            <a:off x="672101" y="397000"/>
            <a:ext cx="89148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 err="1"/>
              <a:t>BreakDown</a:t>
            </a:r>
            <a:r>
              <a:rPr lang="en-US" altLang="zh-TW" sz="4000" b="1" dirty="0"/>
              <a:t>-PL</a:t>
            </a:r>
          </a:p>
        </p:txBody>
      </p:sp>
    </p:spTree>
    <p:extLst>
      <p:ext uri="{BB962C8B-B14F-4D97-AF65-F5344CB8AC3E}">
        <p14:creationId xmlns:p14="http://schemas.microsoft.com/office/powerpoint/2010/main" val="411721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872_TF89213316_Win32" id="{383ED126-3325-4608-AA12-8ABF5411E01A}" vid="{C35C8160-B903-4372-84AE-5953110B0036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927DC71-2909-427C-BDB0-3E47E21015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DF0A252-5923-47A2-A53A-F9BF729089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0D7697-8E53-4EA8-8CBB-9C19575257B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醒目色塊簡報</Template>
  <TotalTime>0</TotalTime>
  <Words>844</Words>
  <Application>Microsoft Office PowerPoint</Application>
  <PresentationFormat>寬螢幕</PresentationFormat>
  <Paragraphs>180</Paragraphs>
  <Slides>17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2" baseType="lpstr">
      <vt:lpstr>Microsoft JhengHei UI</vt:lpstr>
      <vt:lpstr>Arial</vt:lpstr>
      <vt:lpstr>Avenir Next LT Pro</vt:lpstr>
      <vt:lpstr>Consolas</vt:lpstr>
      <vt:lpstr>AccentBoxVTI</vt:lpstr>
      <vt:lpstr>系統晶片設計實習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系統晶片設計實習-HW2</dc:title>
  <dc:creator>C109112140</dc:creator>
  <cp:lastModifiedBy>C109112140</cp:lastModifiedBy>
  <cp:revision>284</cp:revision>
  <dcterms:created xsi:type="dcterms:W3CDTF">2023-11-03T06:50:12Z</dcterms:created>
  <dcterms:modified xsi:type="dcterms:W3CDTF">2023-12-21T08:18:36Z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